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299"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tip.ie/" TargetMode="External"/><Relationship Id="rId2" Type="http://schemas.openxmlformats.org/officeDocument/2006/relationships/hyperlink" Target="https://www.facebook.com/AttacIreland" TargetMode="External"/><Relationship Id="rId1" Type="http://schemas.openxmlformats.org/officeDocument/2006/relationships/slideLayout" Target="../slideLayouts/slideLayout1.xml"/><Relationship Id="rId4" Type="http://schemas.openxmlformats.org/officeDocument/2006/relationships/hyperlink" Target="https://www.facebook.com/TTIPInformationNetwor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europa.eu/rapid/press-release_IP-15-3201_en.ht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trade.ec.europa.eu/doclib/docs/2013/november/tradoc_151918.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frankackerman.com/publications/trademodeling/Shrinking_Gains_Global_Trade_Liberalization.pdf" TargetMode="External"/><Relationship Id="rId2" Type="http://schemas.openxmlformats.org/officeDocument/2006/relationships/hyperlink" Target="http://trade.ec.europa.eu/doclib/press/index.cfm?id=968"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ase.tufts.edu/gdae/Pubs/wp/14-03CapaldoTTIP.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foeeurope.org/sites/default/files/publications/foee_ttip-isds-fracking-060314.pdf"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iisd.org/pdf/2012/german_nuclear_phase_out.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blog.oup.com/2014/01/van-harten-q-a-investor-state-arbitration/"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beuc.eu/blog/325/"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ustr.gov/about-us/press-office/reports-and-publications/2013/final-report-us-eu-hlwg"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TTIPInformationNetwork" TargetMode="External"/><Relationship Id="rId2" Type="http://schemas.openxmlformats.org/officeDocument/2006/relationships/hyperlink" Target="http://www.ttip.ie/"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hyperlink" Target="http://www.akeuropa.eu/" TargetMode="External"/><Relationship Id="rId3" Type="http://schemas.openxmlformats.org/officeDocument/2006/relationships/hyperlink" Target="http://www.rosalux-europa.info/" TargetMode="External"/><Relationship Id="rId7" Type="http://schemas.openxmlformats.org/officeDocument/2006/relationships/hyperlink" Target="http://www.forumue.de/" TargetMode="External"/><Relationship Id="rId2" Type="http://schemas.openxmlformats.org/officeDocument/2006/relationships/hyperlink" Target="http://www.s2bnetwork.org/" TargetMode="External"/><Relationship Id="rId1" Type="http://schemas.openxmlformats.org/officeDocument/2006/relationships/slideLayout" Target="../slideLayouts/slideLayout1.xml"/><Relationship Id="rId6" Type="http://schemas.openxmlformats.org/officeDocument/2006/relationships/hyperlink" Target="http://www.edri.org/" TargetMode="External"/><Relationship Id="rId5" Type="http://schemas.openxmlformats.org/officeDocument/2006/relationships/hyperlink" Target="http://www.attac.org/" TargetMode="External"/><Relationship Id="rId4" Type="http://schemas.openxmlformats.org/officeDocument/2006/relationships/hyperlink" Target="http://www.stop-ttip.or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collectifstoptafta.org/" TargetMode="External"/><Relationship Id="rId3" Type="http://schemas.openxmlformats.org/officeDocument/2006/relationships/hyperlink" Target="http://www.nao-ao-ttip.pt/" TargetMode="External"/><Relationship Id="rId7" Type="http://schemas.openxmlformats.org/officeDocument/2006/relationships/hyperlink" Target="http://www.ttip-unfairhandelbar.de/" TargetMode="External"/><Relationship Id="rId2" Type="http://schemas.openxmlformats.org/officeDocument/2006/relationships/hyperlink" Target="http://www.noalttip.blogspot.com.es/" TargetMode="External"/><Relationship Id="rId1" Type="http://schemas.openxmlformats.org/officeDocument/2006/relationships/slideLayout" Target="../slideLayouts/slideLayout2.xml"/><Relationship Id="rId6" Type="http://schemas.openxmlformats.org/officeDocument/2006/relationships/hyperlink" Target="http://www.ttipstoppen.wordpress.com/" TargetMode="External"/><Relationship Id="rId5" Type="http://schemas.openxmlformats.org/officeDocument/2006/relationships/hyperlink" Target="http://www.stop-ttip-italia.net/" TargetMode="External"/><Relationship Id="rId4" Type="http://schemas.openxmlformats.org/officeDocument/2006/relationships/hyperlink" Target="http://www.stoptafta.lu/" TargetMode="External"/><Relationship Id="rId9" Type="http://schemas.openxmlformats.org/officeDocument/2006/relationships/hyperlink" Target="http://www.ttip.i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b="1" dirty="0"/>
              <a:t>Irish Congress of Trade Unions (Northern Ireland)</a:t>
            </a:r>
            <a:r>
              <a:rPr lang="en-IE" sz="2400" b="1" dirty="0"/>
              <a:t/>
            </a:r>
            <a:br>
              <a:rPr lang="en-IE" sz="2400" b="1" dirty="0"/>
            </a:br>
            <a:r>
              <a:rPr lang="en-IE" sz="2400" b="1" dirty="0"/>
              <a:t>Transatlantic Trade &amp; Investment Partnership (TTIP) Seminar</a:t>
            </a:r>
            <a:br>
              <a:rPr lang="en-IE" sz="2400" b="1" dirty="0"/>
            </a:br>
            <a:r>
              <a:rPr lang="en-IE" sz="2400" b="1" dirty="0"/>
              <a:t>26th January, 2015</a:t>
            </a:r>
            <a:r>
              <a:rPr lang="en-IE" sz="2400" dirty="0"/>
              <a:t/>
            </a:r>
            <a:br>
              <a:rPr lang="en-IE" sz="2400" dirty="0"/>
            </a:br>
            <a:r>
              <a:rPr lang="en-IE" sz="2400" dirty="0"/>
              <a:t/>
            </a:r>
            <a:br>
              <a:rPr lang="en-IE" sz="2400" dirty="0"/>
            </a:br>
            <a:r>
              <a:rPr lang="en-IE" sz="2800" b="1" dirty="0"/>
              <a:t>Barry Finnegan (barry.finnegan@gcd.ie</a:t>
            </a:r>
            <a:r>
              <a:rPr lang="en-IE" sz="2800" b="1" dirty="0" smtClean="0"/>
              <a:t>)</a:t>
            </a:r>
            <a:r>
              <a:rPr lang="en-IE" sz="2400" dirty="0" smtClean="0"/>
              <a:t/>
            </a:r>
            <a:br>
              <a:rPr lang="en-IE" sz="2400" dirty="0" smtClean="0"/>
            </a:br>
            <a:r>
              <a:rPr lang="en-IE" sz="2400" dirty="0"/>
              <a:t/>
            </a:r>
            <a:br>
              <a:rPr lang="en-IE" sz="2400" dirty="0"/>
            </a:br>
            <a:r>
              <a:rPr lang="en-IE" sz="2400" dirty="0"/>
              <a:t>- Lecturer, Faculty of Journalism &amp; Media Communications, Griffith </a:t>
            </a:r>
            <a:r>
              <a:rPr lang="en-IE" sz="2400" dirty="0" smtClean="0"/>
              <a:t>College</a:t>
            </a:r>
            <a:br>
              <a:rPr lang="en-IE" sz="2400" dirty="0" smtClean="0"/>
            </a:br>
            <a:r>
              <a:rPr lang="en-IE" sz="2400" dirty="0"/>
              <a:t/>
            </a:r>
            <a:br>
              <a:rPr lang="en-IE" sz="2400" dirty="0"/>
            </a:br>
            <a:r>
              <a:rPr lang="en-IE" sz="2400" dirty="0"/>
              <a:t>- Member, ATTAC (Ireland) - Association for the Taxation of financial Transitions for the Aid of Citizens: </a:t>
            </a:r>
            <a:r>
              <a:rPr lang="en-IE" sz="2400" dirty="0">
                <a:hlinkClick r:id="rId2"/>
              </a:rPr>
              <a:t>https://</a:t>
            </a:r>
            <a:r>
              <a:rPr lang="en-IE" sz="2400" dirty="0" smtClean="0">
                <a:hlinkClick r:id="rId2"/>
              </a:rPr>
              <a:t>www.facebook.com/AttacIreland</a:t>
            </a:r>
            <a:r>
              <a:rPr lang="en-IE" sz="2400" dirty="0" smtClean="0"/>
              <a:t/>
            </a:r>
            <a:br>
              <a:rPr lang="en-IE" sz="2400" dirty="0" smtClean="0"/>
            </a:br>
            <a:r>
              <a:rPr lang="en-IE" sz="2400" dirty="0"/>
              <a:t/>
            </a:r>
            <a:br>
              <a:rPr lang="en-IE" sz="2400" dirty="0"/>
            </a:br>
            <a:r>
              <a:rPr lang="en-IE" sz="2400" dirty="0"/>
              <a:t>- ATTAC rep to, TTIP Information Network: </a:t>
            </a:r>
            <a:r>
              <a:rPr lang="en-IE" sz="2400" dirty="0" smtClean="0">
                <a:hlinkClick r:id="rId3"/>
              </a:rPr>
              <a:t>www.TTIP.ie</a:t>
            </a:r>
            <a:r>
              <a:rPr lang="en-IE" sz="2400" dirty="0" smtClean="0"/>
              <a:t>  </a:t>
            </a:r>
            <a:r>
              <a:rPr lang="en-IE" sz="2400" dirty="0">
                <a:hlinkClick r:id="rId4"/>
              </a:rPr>
              <a:t>https://</a:t>
            </a:r>
            <a:r>
              <a:rPr lang="en-IE" sz="2400" dirty="0" smtClean="0">
                <a:hlinkClick r:id="rId4"/>
              </a:rPr>
              <a:t>www.facebook.com/TTIPInformationNetwork</a:t>
            </a:r>
            <a:r>
              <a:rPr lang="en-IE" sz="2400" dirty="0" smtClean="0"/>
              <a:t/>
            </a:r>
            <a:br>
              <a:rPr lang="en-IE" sz="2400" dirty="0" smtClean="0"/>
            </a:br>
            <a:endParaRPr lang="en-IE" sz="2400" dirty="0"/>
          </a:p>
        </p:txBody>
      </p:sp>
    </p:spTree>
    <p:extLst>
      <p:ext uri="{BB962C8B-B14F-4D97-AF65-F5344CB8AC3E}">
        <p14:creationId xmlns:p14="http://schemas.microsoft.com/office/powerpoint/2010/main" val="71356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b="1" dirty="0"/>
              <a:t>European Commission’s “Public Consultation” &amp; Ratification </a:t>
            </a:r>
            <a:r>
              <a:rPr lang="en-IE" sz="3200" b="1" dirty="0" smtClean="0"/>
              <a:t>Process</a:t>
            </a:r>
            <a:br>
              <a:rPr lang="en-IE" sz="3200" b="1" dirty="0" smtClean="0"/>
            </a:br>
            <a:r>
              <a:rPr lang="en-IE" sz="3200" dirty="0"/>
              <a:t/>
            </a:r>
            <a:br>
              <a:rPr lang="en-IE" sz="3200" dirty="0"/>
            </a:br>
            <a:r>
              <a:rPr lang="en-IE" sz="3200" dirty="0"/>
              <a:t>	- a marketing exercise, a perception management routine: </a:t>
            </a:r>
            <a:r>
              <a:rPr lang="en-IE" sz="3200" dirty="0" smtClean="0"/>
              <a:t/>
            </a:r>
            <a:br>
              <a:rPr lang="en-IE" sz="3200" dirty="0" smtClean="0"/>
            </a:br>
            <a:r>
              <a:rPr lang="en-IE" sz="3200" dirty="0"/>
              <a:t/>
            </a:r>
            <a:br>
              <a:rPr lang="en-IE" sz="3200" dirty="0"/>
            </a:br>
            <a:r>
              <a:rPr lang="en-IE" sz="3200" dirty="0"/>
              <a:t>	- “ … we need to reflect upon how to address the fact that EU countries already have 1,400 bilateral agreements of this kind, of which some date back to the 50s” - Trade Commissioner Malmström </a:t>
            </a:r>
            <a:r>
              <a:rPr lang="en-IE" sz="1200" dirty="0">
                <a:hlinkClick r:id="rId2"/>
              </a:rPr>
              <a:t>http://</a:t>
            </a:r>
            <a:r>
              <a:rPr lang="en-IE" sz="1200" dirty="0" smtClean="0">
                <a:hlinkClick r:id="rId2"/>
              </a:rPr>
              <a:t>europa.eu/rapid/press-release_IP-15-3201_en.htm</a:t>
            </a:r>
            <a:r>
              <a:rPr lang="en-IE" sz="1200" dirty="0" smtClean="0"/>
              <a:t/>
            </a:r>
            <a:br>
              <a:rPr lang="en-IE" sz="1200" dirty="0" smtClean="0"/>
            </a:br>
            <a:endParaRPr lang="en-IE" sz="3200" dirty="0"/>
          </a:p>
        </p:txBody>
      </p:sp>
    </p:spTree>
    <p:extLst>
      <p:ext uri="{BB962C8B-B14F-4D97-AF65-F5344CB8AC3E}">
        <p14:creationId xmlns:p14="http://schemas.microsoft.com/office/powerpoint/2010/main" val="157025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dirty="0"/>
              <a:t>- EU-Canada investment deal (CETA) , done deal, has ISDS- ‘can’t reopen the text’ </a:t>
            </a:r>
            <a:r>
              <a:rPr lang="en-IE" sz="1200" dirty="0">
                <a:hlinkClick r:id="rId2"/>
              </a:rPr>
              <a:t>http://</a:t>
            </a:r>
            <a:r>
              <a:rPr lang="en-IE" sz="1200" dirty="0" smtClean="0">
                <a:hlinkClick r:id="rId2"/>
              </a:rPr>
              <a:t>trade.ec.europa.eu/doclib/docs/2013/november/tradoc_151918.pdf</a:t>
            </a:r>
            <a:r>
              <a:rPr lang="en-IE" sz="1200" dirty="0" smtClean="0"/>
              <a:t/>
            </a:r>
            <a:br>
              <a:rPr lang="en-IE" sz="1200" dirty="0" smtClean="0"/>
            </a:br>
            <a:r>
              <a:rPr lang="en-IE" sz="3200" dirty="0"/>
              <a:t/>
            </a:r>
            <a:br>
              <a:rPr lang="en-IE" sz="3200" dirty="0"/>
            </a:br>
            <a:r>
              <a:rPr lang="en-IE" sz="3200" dirty="0"/>
              <a:t>	- EU-Singapore Free Trade Agreement (EUSFTA), done deal, has ISDS; now checking “exclusive competence” at European Court of Justice (ECJ)</a:t>
            </a:r>
            <a:br>
              <a:rPr lang="en-IE" sz="3200" dirty="0"/>
            </a:br>
            <a:endParaRPr lang="en-IE" sz="3200" dirty="0"/>
          </a:p>
        </p:txBody>
      </p:sp>
    </p:spTree>
    <p:extLst>
      <p:ext uri="{BB962C8B-B14F-4D97-AF65-F5344CB8AC3E}">
        <p14:creationId xmlns:p14="http://schemas.microsoft.com/office/powerpoint/2010/main" val="346730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r>
              <a:rPr lang="en-IE" sz="3200" b="1" dirty="0"/>
              <a:t>An “exclusive competence” deal means</a:t>
            </a:r>
            <a:r>
              <a:rPr lang="en-IE" sz="3200" b="1" dirty="0" smtClean="0"/>
              <a:t>:</a:t>
            </a:r>
            <a:br>
              <a:rPr lang="en-IE" sz="3200" b="1" dirty="0" smtClean="0"/>
            </a:br>
            <a:r>
              <a:rPr lang="en-IE" sz="800" b="1" dirty="0" smtClean="0"/>
              <a:t/>
            </a:r>
            <a:br>
              <a:rPr lang="en-IE" sz="800" b="1" dirty="0" smtClean="0"/>
            </a:br>
            <a:r>
              <a:rPr lang="en-IE" sz="3200" dirty="0" smtClean="0"/>
              <a:t>(</a:t>
            </a:r>
            <a:r>
              <a:rPr lang="en-IE" sz="3200" dirty="0"/>
              <a:t>a) no one has a right to change the text once the European Commission has signed off on it with the other party; </a:t>
            </a:r>
            <a:r>
              <a:rPr lang="en-IE" sz="3200" dirty="0" smtClean="0"/>
              <a:t/>
            </a:r>
            <a:br>
              <a:rPr lang="en-IE" sz="3200" dirty="0" smtClean="0"/>
            </a:br>
            <a:r>
              <a:rPr lang="en-IE" sz="3200" dirty="0"/>
              <a:t/>
            </a:r>
            <a:br>
              <a:rPr lang="en-IE" sz="3200" dirty="0"/>
            </a:br>
            <a:r>
              <a:rPr lang="en-IE" sz="3200" dirty="0"/>
              <a:t>(b) 28 Member State Ministers for Trade at the EU Council of Ministers vote by Qualified Majority Vote (QMV), no one has a veto, no text changes; </a:t>
            </a:r>
            <a:r>
              <a:rPr lang="en-IE" sz="3200" dirty="0" smtClean="0"/>
              <a:t/>
            </a:r>
            <a:br>
              <a:rPr lang="en-IE" sz="3200" dirty="0" smtClean="0"/>
            </a:br>
            <a:r>
              <a:rPr lang="en-IE" sz="3200" dirty="0"/>
              <a:t/>
            </a:r>
            <a:br>
              <a:rPr lang="en-IE" sz="3200" dirty="0"/>
            </a:br>
            <a:r>
              <a:rPr lang="en-IE" sz="3200" dirty="0"/>
              <a:t>(c) European Parliament simple majority vote, no text changes; </a:t>
            </a:r>
            <a:r>
              <a:rPr lang="en-IE" sz="3200" dirty="0" smtClean="0"/>
              <a:t/>
            </a:r>
            <a:br>
              <a:rPr lang="en-IE" sz="3200" dirty="0" smtClean="0"/>
            </a:br>
            <a:r>
              <a:rPr lang="en-IE" sz="3200" dirty="0"/>
              <a:t/>
            </a:r>
            <a:br>
              <a:rPr lang="en-IE" sz="3200" dirty="0"/>
            </a:br>
            <a:r>
              <a:rPr lang="en-IE" sz="3200" dirty="0" smtClean="0"/>
              <a:t>(</a:t>
            </a:r>
            <a:r>
              <a:rPr lang="en-IE" sz="3200" dirty="0"/>
              <a:t>d) no vote on text in Member State national parliaments, no text changes.</a:t>
            </a:r>
            <a:br>
              <a:rPr lang="en-IE" sz="3200" dirty="0"/>
            </a:br>
            <a:endParaRPr lang="en-IE" sz="3200" dirty="0"/>
          </a:p>
        </p:txBody>
      </p:sp>
    </p:spTree>
    <p:extLst>
      <p:ext uri="{BB962C8B-B14F-4D97-AF65-F5344CB8AC3E}">
        <p14:creationId xmlns:p14="http://schemas.microsoft.com/office/powerpoint/2010/main" val="3658517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b="1" dirty="0"/>
              <a:t>Commission says ‘TTIP is a “Mixed Agreement”</a:t>
            </a:r>
            <a:r>
              <a:rPr lang="en-IE" sz="3200" dirty="0"/>
              <a:t/>
            </a:r>
            <a:br>
              <a:rPr lang="en-IE" sz="3200" dirty="0"/>
            </a:br>
            <a:r>
              <a:rPr lang="en-IE" sz="3200" dirty="0"/>
              <a:t>- if so, provide evidence, now</a:t>
            </a:r>
            <a:br>
              <a:rPr lang="en-IE" sz="3200" dirty="0"/>
            </a:br>
            <a:r>
              <a:rPr lang="en-IE" sz="3200" dirty="0"/>
              <a:t>- explain the Commission’s legal opinion request to the ECJ that they agree EUSFTA is ‘mixed’ </a:t>
            </a:r>
            <a:br>
              <a:rPr lang="en-IE" sz="3200" dirty="0"/>
            </a:br>
            <a:r>
              <a:rPr lang="en-IE" sz="3200" dirty="0"/>
              <a:t/>
            </a:r>
            <a:br>
              <a:rPr lang="en-IE" sz="3200" dirty="0"/>
            </a:br>
            <a:r>
              <a:rPr lang="en-IE" sz="3200" b="1" dirty="0"/>
              <a:t>European People’s Party (EPP), biggest group in European Parliament (Fine Gael)</a:t>
            </a:r>
            <a:r>
              <a:rPr lang="en-IE" sz="3200" dirty="0"/>
              <a:t/>
            </a:r>
            <a:br>
              <a:rPr lang="en-IE" sz="3200" dirty="0"/>
            </a:br>
            <a:r>
              <a:rPr lang="en-IE" sz="3200" dirty="0"/>
              <a:t>Pro-ISDS: “ … there are no clear indications on how to ensure the non-discrimination of EU investors in the US market. We have studied this issue with the commission and do not have any indication that this can be achieved without ISDS."</a:t>
            </a:r>
            <a:br>
              <a:rPr lang="en-IE" sz="3200" dirty="0"/>
            </a:br>
            <a:endParaRPr lang="en-IE" sz="3200" dirty="0"/>
          </a:p>
        </p:txBody>
      </p:sp>
    </p:spTree>
    <p:extLst>
      <p:ext uri="{BB962C8B-B14F-4D97-AF65-F5344CB8AC3E}">
        <p14:creationId xmlns:p14="http://schemas.microsoft.com/office/powerpoint/2010/main" val="3210825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3200" b="1" u="sng" dirty="0"/>
              <a:t>#2 TTIP Economic Growth </a:t>
            </a:r>
            <a:r>
              <a:rPr lang="en-IE" sz="3200" b="1" u="sng" dirty="0" smtClean="0"/>
              <a:t>Myth</a:t>
            </a:r>
            <a:r>
              <a:rPr lang="en-IE" sz="3200" b="1" dirty="0" smtClean="0"/>
              <a:t/>
            </a:r>
            <a:br>
              <a:rPr lang="en-IE" sz="3200" b="1" dirty="0" smtClean="0"/>
            </a:br>
            <a:r>
              <a:rPr lang="en-IE" sz="3200" dirty="0"/>
              <a:t/>
            </a:r>
            <a:br>
              <a:rPr lang="en-IE" sz="3200" dirty="0"/>
            </a:br>
            <a:r>
              <a:rPr lang="en-IE" sz="3200" dirty="0"/>
              <a:t>	- Trade Commissioner </a:t>
            </a:r>
            <a:r>
              <a:rPr lang="en-IE" sz="3200" dirty="0" err="1"/>
              <a:t>deGucht</a:t>
            </a:r>
            <a:r>
              <a:rPr lang="en-IE" sz="3200" dirty="0"/>
              <a:t> (Jan. 2014) only read the executive summary (second 1.46</a:t>
            </a:r>
            <a:r>
              <a:rPr lang="en-IE" sz="3200" dirty="0" smtClean="0"/>
              <a:t>)</a:t>
            </a:r>
            <a:br>
              <a:rPr lang="en-IE" sz="3200" dirty="0" smtClean="0"/>
            </a:br>
            <a:r>
              <a:rPr lang="en-IE" sz="3200" dirty="0"/>
              <a:t/>
            </a:r>
            <a:br>
              <a:rPr lang="en-IE" sz="3200" dirty="0"/>
            </a:br>
            <a:r>
              <a:rPr lang="en-IE" sz="3200" dirty="0"/>
              <a:t>	- Commission’s own research (CEPR study) paltry improvements in economic growth (0.03 to 0.054% per annum for each of ten years)  = One twentieth (1/20th) of one percent economic growth per </a:t>
            </a:r>
            <a:r>
              <a:rPr lang="en-IE" sz="3200" dirty="0" smtClean="0"/>
              <a:t>year</a:t>
            </a:r>
            <a:br>
              <a:rPr lang="en-IE" sz="3200" dirty="0" smtClean="0"/>
            </a:br>
            <a:r>
              <a:rPr lang="en-IE" sz="3200" dirty="0"/>
              <a:t/>
            </a:r>
            <a:br>
              <a:rPr lang="en-IE" sz="3200" dirty="0"/>
            </a:br>
            <a:r>
              <a:rPr lang="en-IE" sz="3200" dirty="0"/>
              <a:t>	- report says 4/5 of trade displacement will take place through imports and exports within the same industry: job losses through that process are not counted </a:t>
            </a:r>
            <a:br>
              <a:rPr lang="en-IE" sz="3200" dirty="0"/>
            </a:br>
            <a:endParaRPr lang="en-IE" sz="3200" dirty="0"/>
          </a:p>
        </p:txBody>
      </p:sp>
    </p:spTree>
    <p:extLst>
      <p:ext uri="{BB962C8B-B14F-4D97-AF65-F5344CB8AC3E}">
        <p14:creationId xmlns:p14="http://schemas.microsoft.com/office/powerpoint/2010/main" val="3402427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dirty="0" smtClean="0"/>
              <a:t>	- </a:t>
            </a:r>
            <a:r>
              <a:rPr lang="en-IE" sz="3200" dirty="0"/>
              <a:t>ignores that one country’s export growth is another country’s export decline or reduction in domestic production </a:t>
            </a:r>
            <a:r>
              <a:rPr lang="en-IE" sz="3200" dirty="0" smtClean="0"/>
              <a:t/>
            </a:r>
            <a:br>
              <a:rPr lang="en-IE" sz="3200" dirty="0" smtClean="0"/>
            </a:br>
            <a:r>
              <a:rPr lang="en-IE" sz="3200" dirty="0"/>
              <a:t/>
            </a:r>
            <a:br>
              <a:rPr lang="en-IE" sz="3200" dirty="0"/>
            </a:br>
            <a:r>
              <a:rPr lang="en-IE" sz="3200" dirty="0"/>
              <a:t>	- €545 per family-of-four per annum TTIP windfall calculated by the assumed TTIP-induced profit created by removing costs of red tape (i.e. health and safety regulations), divided by total population, the multiplied by four: </a:t>
            </a:r>
            <a:r>
              <a:rPr lang="en-IE" sz="3200" dirty="0" smtClean="0"/>
              <a:t/>
            </a:r>
            <a:br>
              <a:rPr lang="en-IE" sz="3200" dirty="0" smtClean="0"/>
            </a:br>
            <a:r>
              <a:rPr lang="en-IE" sz="3200" dirty="0"/>
              <a:t/>
            </a:r>
            <a:br>
              <a:rPr lang="en-IE" sz="3200" dirty="0"/>
            </a:br>
            <a:r>
              <a:rPr lang="en-IE" sz="3200" dirty="0"/>
              <a:t>- best-case scenario = €136 per person per year, or a cup of coffee: €2.62 per person per week!</a:t>
            </a:r>
            <a:br>
              <a:rPr lang="en-IE" sz="3200" dirty="0"/>
            </a:br>
            <a:endParaRPr lang="en-IE" sz="3200" dirty="0"/>
          </a:p>
        </p:txBody>
      </p:sp>
    </p:spTree>
    <p:extLst>
      <p:ext uri="{BB962C8B-B14F-4D97-AF65-F5344CB8AC3E}">
        <p14:creationId xmlns:p14="http://schemas.microsoft.com/office/powerpoint/2010/main" val="3330275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b="1" dirty="0"/>
              <a:t>#3: TTIP Jobs Myth </a:t>
            </a:r>
            <a:r>
              <a:rPr lang="en-IE" sz="3200" b="1" dirty="0" smtClean="0"/>
              <a:t/>
            </a:r>
            <a:br>
              <a:rPr lang="en-IE" sz="3200" b="1" dirty="0" smtClean="0"/>
            </a:br>
            <a:r>
              <a:rPr lang="en-IE" sz="3200" b="1" dirty="0" smtClean="0"/>
              <a:t>=========================</a:t>
            </a:r>
            <a:br>
              <a:rPr lang="en-IE" sz="3200" b="1" dirty="0" smtClean="0"/>
            </a:br>
            <a:r>
              <a:rPr lang="en-IE" sz="3200" dirty="0"/>
              <a:t/>
            </a:r>
            <a:br>
              <a:rPr lang="en-IE" sz="3200" dirty="0"/>
            </a:br>
            <a:r>
              <a:rPr lang="en-IE" sz="3200" dirty="0"/>
              <a:t>How many economists does it take to change a lightbulb</a:t>
            </a:r>
            <a:r>
              <a:rPr lang="en-IE" sz="3200" dirty="0" smtClean="0"/>
              <a:t>?</a:t>
            </a:r>
            <a:br>
              <a:rPr lang="en-IE" sz="3200" dirty="0" smtClean="0"/>
            </a:br>
            <a:r>
              <a:rPr lang="en-IE" sz="3200" dirty="0"/>
              <a:t/>
            </a:r>
            <a:br>
              <a:rPr lang="en-IE" sz="3200" dirty="0"/>
            </a:br>
            <a:r>
              <a:rPr lang="en-IE" sz="3200" dirty="0"/>
              <a:t>None</a:t>
            </a:r>
            <a:r>
              <a:rPr lang="en-IE" sz="3200" dirty="0" smtClean="0"/>
              <a:t>.</a:t>
            </a:r>
            <a:br>
              <a:rPr lang="en-IE" sz="3200" dirty="0" smtClean="0"/>
            </a:br>
            <a:r>
              <a:rPr lang="en-IE" sz="3200" dirty="0"/>
              <a:t/>
            </a:r>
            <a:br>
              <a:rPr lang="en-IE" sz="3200" dirty="0"/>
            </a:br>
            <a:r>
              <a:rPr lang="en-IE" sz="3200" dirty="0"/>
              <a:t>If the </a:t>
            </a:r>
            <a:r>
              <a:rPr lang="en-IE" sz="3200" dirty="0" smtClean="0"/>
              <a:t>lightbulb </a:t>
            </a:r>
            <a:r>
              <a:rPr lang="en-IE" sz="3200" dirty="0"/>
              <a:t>was broken, the market would have fixed it!</a:t>
            </a:r>
            <a:br>
              <a:rPr lang="en-IE" sz="3200" dirty="0"/>
            </a:br>
            <a:endParaRPr lang="en-IE" sz="3200" dirty="0"/>
          </a:p>
        </p:txBody>
      </p:sp>
    </p:spTree>
    <p:extLst>
      <p:ext uri="{BB962C8B-B14F-4D97-AF65-F5344CB8AC3E}">
        <p14:creationId xmlns:p14="http://schemas.microsoft.com/office/powerpoint/2010/main" val="4257026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b="1" u="sng" dirty="0"/>
              <a:t>Commission TTIP </a:t>
            </a:r>
            <a:r>
              <a:rPr lang="en-IE" sz="3200" b="1" u="sng" dirty="0" smtClean="0"/>
              <a:t>Study</a:t>
            </a:r>
            <a:r>
              <a:rPr lang="en-IE" sz="3200" b="1" dirty="0" smtClean="0"/>
              <a:t/>
            </a:r>
            <a:br>
              <a:rPr lang="en-IE" sz="3200" b="1" dirty="0" smtClean="0"/>
            </a:br>
            <a:r>
              <a:rPr lang="en-IE" sz="3200" b="1" dirty="0" smtClean="0"/>
              <a:t> </a:t>
            </a:r>
            <a:r>
              <a:rPr lang="en-IE" sz="1200" dirty="0">
                <a:hlinkClick r:id="rId2"/>
              </a:rPr>
              <a:t>http://</a:t>
            </a:r>
            <a:r>
              <a:rPr lang="en-IE" sz="1200" dirty="0" smtClean="0">
                <a:hlinkClick r:id="rId2"/>
              </a:rPr>
              <a:t>trade.ec.europa.eu/doclib/press/index.cfm?id=968</a:t>
            </a:r>
            <a:r>
              <a:rPr lang="en-IE" sz="1200" dirty="0" smtClean="0"/>
              <a:t/>
            </a:r>
            <a:br>
              <a:rPr lang="en-IE" sz="1200" dirty="0" smtClean="0"/>
            </a:br>
            <a:r>
              <a:rPr lang="en-IE" sz="3200" dirty="0"/>
              <a:t/>
            </a:r>
            <a:br>
              <a:rPr lang="en-IE" sz="3200" dirty="0"/>
            </a:br>
            <a:r>
              <a:rPr lang="en-IE" sz="3200" dirty="0" smtClean="0"/>
              <a:t>Poor </a:t>
            </a:r>
            <a:r>
              <a:rPr lang="en-IE" sz="3200" dirty="0"/>
              <a:t>Calculation Method: </a:t>
            </a:r>
            <a:r>
              <a:rPr lang="en-IE" sz="3200" dirty="0" smtClean="0"/>
              <a:t/>
            </a:r>
            <a:br>
              <a:rPr lang="en-IE" sz="3200" dirty="0" smtClean="0"/>
            </a:br>
            <a:r>
              <a:rPr lang="en-IE" sz="3200" dirty="0" smtClean="0"/>
              <a:t>‘</a:t>
            </a:r>
            <a:r>
              <a:rPr lang="en-IE" sz="3200" dirty="0"/>
              <a:t>Computable General Equilibrium’ (CEG) </a:t>
            </a:r>
            <a:r>
              <a:rPr lang="en-IE" sz="1200" dirty="0">
                <a:hlinkClick r:id="rId3"/>
              </a:rPr>
              <a:t>http://</a:t>
            </a:r>
            <a:r>
              <a:rPr lang="en-IE" sz="1200" dirty="0" smtClean="0">
                <a:hlinkClick r:id="rId3"/>
              </a:rPr>
              <a:t>frankackerman.com/publications/trademodeling/Shrinking_Gains_Global_Trade_Liberalization.pdf</a:t>
            </a:r>
            <a:r>
              <a:rPr lang="en-IE" sz="1200" dirty="0" smtClean="0"/>
              <a:t/>
            </a:r>
            <a:br>
              <a:rPr lang="en-IE" sz="1200" dirty="0" smtClean="0"/>
            </a:br>
            <a:r>
              <a:rPr lang="en-IE" sz="3200" dirty="0"/>
              <a:t/>
            </a:r>
            <a:br>
              <a:rPr lang="en-IE" sz="3200" dirty="0"/>
            </a:br>
            <a:r>
              <a:rPr lang="en-IE" sz="3200" dirty="0"/>
              <a:t>	- regulations which protect workers, health, food quality and environment are “costs</a:t>
            </a:r>
            <a:r>
              <a:rPr lang="en-IE" sz="3200" dirty="0" smtClean="0"/>
              <a:t>”</a:t>
            </a:r>
            <a:br>
              <a:rPr lang="en-IE" sz="3200" dirty="0" smtClean="0"/>
            </a:br>
            <a:r>
              <a:rPr lang="en-IE" sz="3200" dirty="0"/>
              <a:t/>
            </a:r>
            <a:br>
              <a:rPr lang="en-IE" sz="3200" dirty="0"/>
            </a:br>
            <a:r>
              <a:rPr lang="en-IE" sz="3200" dirty="0"/>
              <a:t>	- removal of costs calculated as economic gain</a:t>
            </a:r>
            <a:br>
              <a:rPr lang="en-IE" sz="3200" dirty="0"/>
            </a:br>
            <a:endParaRPr lang="en-IE" sz="3200" dirty="0"/>
          </a:p>
        </p:txBody>
      </p:sp>
    </p:spTree>
    <p:extLst>
      <p:ext uri="{BB962C8B-B14F-4D97-AF65-F5344CB8AC3E}">
        <p14:creationId xmlns:p14="http://schemas.microsoft.com/office/powerpoint/2010/main" val="3870761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600" dirty="0"/>
              <a:t>- much evidence regulations create safe, stable, predictable working and investment conditions and boost economic growth are completely </a:t>
            </a:r>
            <a:r>
              <a:rPr lang="en-IE" sz="3600" dirty="0" smtClean="0"/>
              <a:t>ignored</a:t>
            </a:r>
            <a:br>
              <a:rPr lang="en-IE" sz="3600" dirty="0" smtClean="0"/>
            </a:br>
            <a:r>
              <a:rPr lang="en-IE" sz="3600" dirty="0"/>
              <a:t/>
            </a:r>
            <a:br>
              <a:rPr lang="en-IE" sz="3600" dirty="0"/>
            </a:br>
            <a:r>
              <a:rPr lang="en-IE" sz="3600" dirty="0"/>
              <a:t>- financial gains to society, the state, companies and the economy flowing from regulations, are excluded from CGE method</a:t>
            </a:r>
            <a:r>
              <a:rPr lang="en-IE" sz="3200" dirty="0"/>
              <a:t/>
            </a:r>
            <a:br>
              <a:rPr lang="en-IE" sz="3200" dirty="0"/>
            </a:br>
            <a:endParaRPr lang="en-IE" sz="3200" dirty="0"/>
          </a:p>
        </p:txBody>
      </p:sp>
    </p:spTree>
    <p:extLst>
      <p:ext uri="{BB962C8B-B14F-4D97-AF65-F5344CB8AC3E}">
        <p14:creationId xmlns:p14="http://schemas.microsoft.com/office/powerpoint/2010/main" val="3475554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dirty="0"/>
              <a:t>- study predicts 0.6% EU jobs lost or displaced by 2027 </a:t>
            </a:r>
            <a:r>
              <a:rPr lang="en-IE" sz="3200" dirty="0" smtClean="0"/>
              <a:t/>
            </a:r>
            <a:br>
              <a:rPr lang="en-IE" sz="3200" dirty="0" smtClean="0"/>
            </a:br>
            <a:r>
              <a:rPr lang="en-IE" sz="3200" dirty="0"/>
              <a:t/>
            </a:r>
            <a:br>
              <a:rPr lang="en-IE" sz="3200" dirty="0"/>
            </a:br>
            <a:r>
              <a:rPr lang="en-IE" sz="3200" dirty="0"/>
              <a:t>	- assumes a fixed labour-supply and perfect labour mobility, i.e. a 100% employment </a:t>
            </a:r>
            <a:r>
              <a:rPr lang="en-IE" sz="3200" dirty="0" smtClean="0"/>
              <a:t>model</a:t>
            </a:r>
            <a:br>
              <a:rPr lang="en-IE" sz="3200" dirty="0" smtClean="0"/>
            </a:br>
            <a:r>
              <a:rPr lang="en-IE" sz="3200" dirty="0"/>
              <a:t/>
            </a:r>
            <a:br>
              <a:rPr lang="en-IE" sz="3200" dirty="0"/>
            </a:br>
            <a:r>
              <a:rPr lang="en-IE" sz="3200" dirty="0"/>
              <a:t>- e.g.: assumes steel jobs lost in France means French workers emigrate to new software engineer jobs in Romania, overnight, at no cost</a:t>
            </a:r>
            <a:br>
              <a:rPr lang="en-IE" sz="3200" dirty="0"/>
            </a:br>
            <a:endParaRPr lang="en-IE" sz="3200" dirty="0"/>
          </a:p>
        </p:txBody>
      </p:sp>
    </p:spTree>
    <p:extLst>
      <p:ext uri="{BB962C8B-B14F-4D97-AF65-F5344CB8AC3E}">
        <p14:creationId xmlns:p14="http://schemas.microsoft.com/office/powerpoint/2010/main" val="229696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2800" dirty="0"/>
              <a:t>1. ISDS: anti-democratic, unacceptable, unreformable, unnecessary</a:t>
            </a:r>
            <a:br>
              <a:rPr lang="en-IE" sz="2800" dirty="0"/>
            </a:br>
            <a:r>
              <a:rPr lang="en-IE" sz="2800" dirty="0"/>
              <a:t>2. TTIP: the economic growth myth</a:t>
            </a:r>
            <a:br>
              <a:rPr lang="en-IE" sz="2800" dirty="0"/>
            </a:br>
            <a:r>
              <a:rPr lang="en-IE" sz="2800" dirty="0"/>
              <a:t>3. TTIP: the jobs myth </a:t>
            </a:r>
            <a:br>
              <a:rPr lang="en-IE" sz="2800" dirty="0"/>
            </a:br>
            <a:r>
              <a:rPr lang="en-IE" sz="2800" dirty="0"/>
              <a:t>4. Workers’ Rights: an unnecessarily restrictive barrier to trade</a:t>
            </a:r>
            <a:br>
              <a:rPr lang="en-IE" sz="2800" dirty="0"/>
            </a:br>
            <a:r>
              <a:rPr lang="en-IE" sz="2800" dirty="0"/>
              <a:t>5. Safety Last: eliminate the precautionary principle</a:t>
            </a:r>
            <a:br>
              <a:rPr lang="en-IE" sz="2800" dirty="0"/>
            </a:br>
            <a:r>
              <a:rPr lang="en-IE" sz="2800" dirty="0"/>
              <a:t>6. Climate Change: ‘no change please, we’re corporate’</a:t>
            </a:r>
            <a:br>
              <a:rPr lang="en-IE" sz="2800" dirty="0"/>
            </a:br>
            <a:r>
              <a:rPr lang="en-IE" sz="2800" dirty="0"/>
              <a:t>7. Buyer Beware: lack of food safety, unlabelled GMOs, cancerous cosmetics</a:t>
            </a:r>
            <a:br>
              <a:rPr lang="en-IE" sz="2800" dirty="0"/>
            </a:br>
            <a:r>
              <a:rPr lang="en-IE" sz="2800" dirty="0"/>
              <a:t>7. And the Rest: financial regulation, impact on developing world, SOPA &amp; PIPA are back (no digital privacy, eliminate net neutrality, education and health services, all public services</a:t>
            </a:r>
            <a:br>
              <a:rPr lang="en-IE" sz="2800" dirty="0"/>
            </a:br>
            <a:r>
              <a:rPr lang="en-IE" sz="2800" dirty="0"/>
              <a:t>8. Resistance Is Fertile, and Global </a:t>
            </a:r>
            <a:br>
              <a:rPr lang="en-IE" sz="2800" dirty="0"/>
            </a:br>
            <a:endParaRPr lang="en-IE" sz="2800" dirty="0"/>
          </a:p>
        </p:txBody>
      </p:sp>
    </p:spTree>
    <p:extLst>
      <p:ext uri="{BB962C8B-B14F-4D97-AF65-F5344CB8AC3E}">
        <p14:creationId xmlns:p14="http://schemas.microsoft.com/office/powerpoint/2010/main" val="1064790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r>
              <a:rPr lang="en-IE" sz="3600" dirty="0"/>
              <a:t>- do not factor in the impact of human and social </a:t>
            </a:r>
            <a:r>
              <a:rPr lang="en-IE" sz="3600" dirty="0" smtClean="0"/>
              <a:t>disruption</a:t>
            </a:r>
            <a:br>
              <a:rPr lang="en-IE" sz="3600" dirty="0" smtClean="0"/>
            </a:br>
            <a:r>
              <a:rPr lang="en-IE" sz="3600" dirty="0"/>
              <a:t/>
            </a:r>
            <a:br>
              <a:rPr lang="en-IE" sz="3600" dirty="0"/>
            </a:br>
            <a:r>
              <a:rPr lang="en-IE" sz="3600" dirty="0"/>
              <a:t>- assumes competitive, growing, economic sectors absorb job losses in other sectors </a:t>
            </a:r>
            <a:r>
              <a:rPr lang="en-IE" sz="3600" dirty="0" smtClean="0"/>
              <a:t/>
            </a:r>
            <a:br>
              <a:rPr lang="en-IE" sz="3600" dirty="0" smtClean="0"/>
            </a:br>
            <a:r>
              <a:rPr lang="en-IE" sz="3600" dirty="0" smtClean="0"/>
              <a:t>(</a:t>
            </a:r>
            <a:r>
              <a:rPr lang="en-IE" sz="3600" dirty="0"/>
              <a:t>evidence contradicts</a:t>
            </a:r>
            <a:r>
              <a:rPr lang="en-IE" sz="3600" dirty="0" smtClean="0"/>
              <a:t>)</a:t>
            </a:r>
            <a:br>
              <a:rPr lang="en-IE" sz="3600" dirty="0" smtClean="0"/>
            </a:br>
            <a:r>
              <a:rPr lang="en-IE" sz="3600" dirty="0"/>
              <a:t/>
            </a:r>
            <a:br>
              <a:rPr lang="en-IE" sz="3600" dirty="0"/>
            </a:br>
            <a:r>
              <a:rPr lang="en-IE" sz="3600" dirty="0"/>
              <a:t>	- do not factor in environmental and human health costs </a:t>
            </a:r>
            <a:r>
              <a:rPr lang="en-IE" sz="3600" dirty="0" smtClean="0"/>
              <a:t/>
            </a:r>
            <a:br>
              <a:rPr lang="en-IE" sz="3600" dirty="0" smtClean="0"/>
            </a:br>
            <a:r>
              <a:rPr lang="en-IE" sz="3600" dirty="0" smtClean="0"/>
              <a:t/>
            </a:r>
            <a:br>
              <a:rPr lang="en-IE" sz="3600" dirty="0" smtClean="0"/>
            </a:br>
            <a:r>
              <a:rPr lang="en-IE" sz="3600" dirty="0" smtClean="0"/>
              <a:t>(</a:t>
            </a:r>
            <a:r>
              <a:rPr lang="en-IE" sz="3600" dirty="0"/>
              <a:t>e.g.: use of previously banned chemicals, fracking-induced water pollution, weakened workers’ rights, GMO crop pollution and cross-pollination, etc</a:t>
            </a:r>
            <a:r>
              <a:rPr lang="en-IE" sz="3600" dirty="0" smtClean="0"/>
              <a:t>)</a:t>
            </a:r>
            <a:endParaRPr lang="en-IE" sz="3600" dirty="0"/>
          </a:p>
        </p:txBody>
      </p:sp>
    </p:spTree>
    <p:extLst>
      <p:ext uri="{BB962C8B-B14F-4D97-AF65-F5344CB8AC3E}">
        <p14:creationId xmlns:p14="http://schemas.microsoft.com/office/powerpoint/2010/main" val="127275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r>
              <a:rPr lang="en-IE" sz="3200" b="1" i="1" dirty="0"/>
              <a:t>‘The Transatlantic Trade &amp; Investment Partnership: Implications for the European Union &amp; Beyond</a:t>
            </a:r>
            <a:r>
              <a:rPr lang="en-IE" sz="3200" dirty="0"/>
              <a:t>’ </a:t>
            </a:r>
            <a:r>
              <a:rPr lang="en-IE" sz="3200" dirty="0" smtClean="0"/>
              <a:t/>
            </a:r>
            <a:br>
              <a:rPr lang="en-IE" sz="3200" dirty="0" smtClean="0"/>
            </a:br>
            <a:r>
              <a:rPr lang="en-IE" sz="3200" dirty="0"/>
              <a:t>	</a:t>
            </a:r>
            <a:r>
              <a:rPr lang="en-IE" sz="3200" dirty="0" smtClean="0"/>
              <a:t/>
            </a:r>
            <a:br>
              <a:rPr lang="en-IE" sz="3200" dirty="0" smtClean="0"/>
            </a:br>
            <a:r>
              <a:rPr lang="en-IE" sz="3200" dirty="0" smtClean="0"/>
              <a:t>-  </a:t>
            </a:r>
            <a:r>
              <a:rPr lang="en-IE" sz="3200" dirty="0" err="1"/>
              <a:t>Jeronim</a:t>
            </a:r>
            <a:r>
              <a:rPr lang="en-IE" sz="3200" dirty="0"/>
              <a:t> </a:t>
            </a:r>
            <a:r>
              <a:rPr lang="en-IE" sz="3200" dirty="0" err="1"/>
              <a:t>Capaldo</a:t>
            </a:r>
            <a:r>
              <a:rPr lang="en-IE" sz="3200" dirty="0"/>
              <a:t>, Global Development &amp; Environment Institute, Tufts University, </a:t>
            </a:r>
            <a:r>
              <a:rPr lang="en-IE" sz="3200" dirty="0" smtClean="0"/>
              <a:t>predicts:</a:t>
            </a:r>
            <a:br>
              <a:rPr lang="en-IE" sz="3200" dirty="0" smtClean="0"/>
            </a:br>
            <a:r>
              <a:rPr lang="en-IE" sz="3200" dirty="0"/>
              <a:t/>
            </a:r>
            <a:br>
              <a:rPr lang="en-IE" sz="3200" dirty="0"/>
            </a:br>
            <a:r>
              <a:rPr lang="en-IE" sz="3200" dirty="0"/>
              <a:t>- net loses in terms of </a:t>
            </a:r>
            <a:r>
              <a:rPr lang="en-IE" sz="3200" dirty="0" smtClean="0"/>
              <a:t>GDP</a:t>
            </a:r>
            <a:br>
              <a:rPr lang="en-IE" sz="3200" dirty="0" smtClean="0"/>
            </a:br>
            <a:r>
              <a:rPr lang="en-IE" sz="3200" dirty="0"/>
              <a:t/>
            </a:r>
            <a:br>
              <a:rPr lang="en-IE" sz="3200" dirty="0"/>
            </a:br>
            <a:r>
              <a:rPr lang="en-IE" sz="3200" dirty="0"/>
              <a:t>- EU will lose 600,000 </a:t>
            </a:r>
            <a:r>
              <a:rPr lang="en-IE" sz="3200" dirty="0" smtClean="0"/>
              <a:t>jobs</a:t>
            </a:r>
            <a:br>
              <a:rPr lang="en-IE" sz="3200" dirty="0" smtClean="0"/>
            </a:br>
            <a:r>
              <a:rPr lang="en-IE" sz="3200" dirty="0"/>
              <a:t/>
            </a:r>
            <a:br>
              <a:rPr lang="en-IE" sz="3200" dirty="0"/>
            </a:br>
            <a:r>
              <a:rPr lang="en-IE" sz="3200" dirty="0"/>
              <a:t>- lose of working income per capita @ €4,800 Northern European: €4,200 UK workers.</a:t>
            </a:r>
            <a:br>
              <a:rPr lang="en-IE" sz="3200" dirty="0"/>
            </a:br>
            <a:r>
              <a:rPr lang="en-IE" sz="3200" dirty="0"/>
              <a:t> </a:t>
            </a:r>
            <a:r>
              <a:rPr lang="en-IE" sz="1200" dirty="0">
                <a:hlinkClick r:id="rId2"/>
              </a:rPr>
              <a:t>http://</a:t>
            </a:r>
            <a:r>
              <a:rPr lang="en-IE" sz="1200" dirty="0" smtClean="0">
                <a:hlinkClick r:id="rId2"/>
              </a:rPr>
              <a:t>ase.tufts.edu/gdae/Pubs/wp/14-03CapaldoTTIP.pdf</a:t>
            </a:r>
            <a:r>
              <a:rPr lang="en-IE" sz="1200" dirty="0" smtClean="0"/>
              <a:t/>
            </a:r>
            <a:br>
              <a:rPr lang="en-IE" sz="1200" dirty="0" smtClean="0"/>
            </a:br>
            <a:endParaRPr lang="en-IE" sz="3200" dirty="0"/>
          </a:p>
        </p:txBody>
      </p:sp>
    </p:spTree>
    <p:extLst>
      <p:ext uri="{BB962C8B-B14F-4D97-AF65-F5344CB8AC3E}">
        <p14:creationId xmlns:p14="http://schemas.microsoft.com/office/powerpoint/2010/main" val="805805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3200" b="1" dirty="0"/>
              <a:t>#4: Workers’ Rights: </a:t>
            </a:r>
            <a:r>
              <a:rPr lang="en-IE" sz="3200" b="1" dirty="0" smtClean="0"/>
              <a:t>are barrier </a:t>
            </a:r>
            <a:r>
              <a:rPr lang="en-IE" sz="3200" b="1" dirty="0"/>
              <a:t>to trade</a:t>
            </a:r>
            <a:r>
              <a:rPr lang="en-IE" sz="3200" dirty="0"/>
              <a:t/>
            </a:r>
            <a:br>
              <a:rPr lang="en-IE" sz="3200" dirty="0"/>
            </a:br>
            <a:r>
              <a:rPr lang="en-IE" sz="3200" dirty="0" smtClean="0"/>
              <a:t>=================================</a:t>
            </a:r>
            <a:r>
              <a:rPr lang="en-IE" sz="3200" dirty="0"/>
              <a:t/>
            </a:r>
            <a:br>
              <a:rPr lang="en-IE" sz="3200" dirty="0"/>
            </a:br>
            <a:r>
              <a:rPr lang="en-IE" sz="3200" dirty="0"/>
              <a:t>Workers’ </a:t>
            </a:r>
            <a:r>
              <a:rPr lang="en-IE" sz="3200" dirty="0" smtClean="0"/>
              <a:t>rights unnecessarily </a:t>
            </a:r>
            <a:r>
              <a:rPr lang="en-IE" sz="3200" dirty="0"/>
              <a:t>restrictive trade </a:t>
            </a:r>
            <a:r>
              <a:rPr lang="en-IE" sz="3200" dirty="0" smtClean="0"/>
              <a:t>barriers 				</a:t>
            </a:r>
            <a:r>
              <a:rPr lang="en-IE" sz="3200" dirty="0"/>
              <a:t/>
            </a:r>
            <a:br>
              <a:rPr lang="en-IE" sz="3200" dirty="0"/>
            </a:br>
            <a:r>
              <a:rPr lang="en-IE" sz="3200" dirty="0"/>
              <a:t>L</a:t>
            </a:r>
            <a:r>
              <a:rPr lang="en-IE" sz="3200" dirty="0" smtClean="0"/>
              <a:t>east meddlesome regulations</a:t>
            </a:r>
            <a:br>
              <a:rPr lang="en-IE" sz="3200" dirty="0" smtClean="0"/>
            </a:br>
            <a:r>
              <a:rPr lang="en-IE" sz="3200" dirty="0"/>
              <a:t/>
            </a:r>
            <a:br>
              <a:rPr lang="en-IE" sz="3200" dirty="0"/>
            </a:br>
            <a:r>
              <a:rPr lang="en-IE" sz="3200" dirty="0" smtClean="0"/>
              <a:t>ISDS </a:t>
            </a:r>
            <a:r>
              <a:rPr lang="en-IE" sz="3200" dirty="0"/>
              <a:t>‘court’ decides meaning of “justifiable regulations …  the public interest … least burdensome … fairness … equality </a:t>
            </a:r>
            <a:r>
              <a:rPr lang="en-IE" sz="3200" dirty="0" smtClean="0"/>
              <a:t>…”</a:t>
            </a:r>
            <a:br>
              <a:rPr lang="en-IE" sz="3200" dirty="0" smtClean="0"/>
            </a:br>
            <a:r>
              <a:rPr lang="en-IE" sz="3200" dirty="0"/>
              <a:t/>
            </a:r>
            <a:br>
              <a:rPr lang="en-IE" sz="3200" dirty="0"/>
            </a:br>
            <a:r>
              <a:rPr lang="en-IE" sz="3200" dirty="0"/>
              <a:t>Minimum </a:t>
            </a:r>
            <a:r>
              <a:rPr lang="en-IE" sz="3200" dirty="0" smtClean="0"/>
              <a:t>Wage: no US minimum wage</a:t>
            </a:r>
            <a:r>
              <a:rPr lang="en-IE" sz="3200" dirty="0"/>
              <a:t/>
            </a:r>
            <a:br>
              <a:rPr lang="en-IE" sz="3200" dirty="0"/>
            </a:br>
            <a:r>
              <a:rPr lang="en-IE" sz="3200" dirty="0"/>
              <a:t>Workers’ </a:t>
            </a:r>
            <a:r>
              <a:rPr lang="en-IE" sz="3200" dirty="0" smtClean="0"/>
              <a:t>Holidays: no </a:t>
            </a:r>
            <a:r>
              <a:rPr lang="en-IE" sz="3200" dirty="0"/>
              <a:t>statutory holidays in </a:t>
            </a:r>
            <a:r>
              <a:rPr lang="en-IE" sz="3200" dirty="0" smtClean="0"/>
              <a:t>USA</a:t>
            </a:r>
            <a:br>
              <a:rPr lang="en-IE" sz="3200" dirty="0" smtClean="0"/>
            </a:br>
            <a:r>
              <a:rPr lang="en-IE" sz="3200" dirty="0"/>
              <a:t/>
            </a:r>
            <a:br>
              <a:rPr lang="en-IE" sz="3200" dirty="0"/>
            </a:br>
            <a:r>
              <a:rPr lang="en-IE" sz="3200" dirty="0"/>
              <a:t>The Veolia Case in </a:t>
            </a:r>
            <a:r>
              <a:rPr lang="en-IE" sz="3200" dirty="0" smtClean="0"/>
              <a:t>Egypt</a:t>
            </a:r>
            <a:endParaRPr lang="en-IE" sz="3200" dirty="0"/>
          </a:p>
        </p:txBody>
      </p:sp>
    </p:spTree>
    <p:extLst>
      <p:ext uri="{BB962C8B-B14F-4D97-AF65-F5344CB8AC3E}">
        <p14:creationId xmlns:p14="http://schemas.microsoft.com/office/powerpoint/2010/main" val="3475731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b="1" dirty="0"/>
              <a:t>#5: Safety Last: </a:t>
            </a:r>
            <a:r>
              <a:rPr lang="en-IE" sz="3200" b="1" dirty="0" smtClean="0"/>
              <a:t/>
            </a:r>
            <a:br>
              <a:rPr lang="en-IE" sz="3200" b="1" dirty="0" smtClean="0"/>
            </a:br>
            <a:r>
              <a:rPr lang="en-IE" sz="3200" b="1" dirty="0" smtClean="0"/>
              <a:t>eliminate </a:t>
            </a:r>
            <a:r>
              <a:rPr lang="en-IE" sz="3200" b="1" dirty="0"/>
              <a:t>the precautionary principle</a:t>
            </a:r>
            <a:r>
              <a:rPr lang="en-IE" sz="3200" dirty="0"/>
              <a:t/>
            </a:r>
            <a:br>
              <a:rPr lang="en-IE" sz="3200" dirty="0"/>
            </a:br>
            <a:r>
              <a:rPr lang="en-IE" sz="3200" dirty="0" smtClean="0"/>
              <a:t>=====================</a:t>
            </a:r>
            <a:br>
              <a:rPr lang="en-IE" sz="3200" dirty="0" smtClean="0"/>
            </a:br>
            <a:r>
              <a:rPr lang="en-IE" sz="3200" dirty="0"/>
              <a:t/>
            </a:r>
            <a:br>
              <a:rPr lang="en-IE" sz="3200" dirty="0"/>
            </a:br>
            <a:r>
              <a:rPr lang="en-IE" sz="3200" dirty="0"/>
              <a:t>Working Conditions - Health &amp; </a:t>
            </a:r>
            <a:r>
              <a:rPr lang="en-IE" sz="3200" dirty="0" smtClean="0"/>
              <a:t>Safety</a:t>
            </a:r>
            <a:br>
              <a:rPr lang="en-IE" sz="3200" dirty="0" smtClean="0"/>
            </a:br>
            <a:r>
              <a:rPr lang="en-IE" sz="3200" dirty="0"/>
              <a:t/>
            </a:r>
            <a:br>
              <a:rPr lang="en-IE" sz="3200" dirty="0"/>
            </a:br>
            <a:r>
              <a:rPr lang="en-IE" sz="3200" dirty="0"/>
              <a:t>- “regulatory harmonisation</a:t>
            </a:r>
            <a:r>
              <a:rPr lang="en-IE" sz="3200" dirty="0" smtClean="0"/>
              <a:t>”</a:t>
            </a:r>
            <a:br>
              <a:rPr lang="en-IE" sz="3200" dirty="0" smtClean="0"/>
            </a:br>
            <a:r>
              <a:rPr lang="en-IE" sz="3200" dirty="0"/>
              <a:t/>
            </a:r>
            <a:br>
              <a:rPr lang="en-IE" sz="3200" dirty="0"/>
            </a:br>
            <a:r>
              <a:rPr lang="en-IE" sz="3200" dirty="0"/>
              <a:t>- “regulatory recognition”</a:t>
            </a:r>
            <a:br>
              <a:rPr lang="en-IE" sz="3200" dirty="0"/>
            </a:br>
            <a:endParaRPr lang="en-IE" sz="3200" dirty="0"/>
          </a:p>
        </p:txBody>
      </p:sp>
    </p:spTree>
    <p:extLst>
      <p:ext uri="{BB962C8B-B14F-4D97-AF65-F5344CB8AC3E}">
        <p14:creationId xmlns:p14="http://schemas.microsoft.com/office/powerpoint/2010/main" val="699619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dirty="0"/>
              <a:t>We know capital moves to where pay, workers’ rights and workers’ conditions are </a:t>
            </a:r>
            <a:r>
              <a:rPr lang="en-IE" sz="3200" dirty="0" smtClean="0"/>
              <a:t>lowest</a:t>
            </a:r>
            <a:br>
              <a:rPr lang="en-IE" sz="3200" dirty="0" smtClean="0"/>
            </a:br>
            <a:r>
              <a:rPr lang="en-IE" sz="3200" dirty="0"/>
              <a:t/>
            </a:r>
            <a:br>
              <a:rPr lang="en-IE" sz="3200" dirty="0"/>
            </a:br>
            <a:r>
              <a:rPr lang="en-IE" sz="3200" dirty="0"/>
              <a:t>As with NAFTA for US workers 1994, </a:t>
            </a:r>
            <a:r>
              <a:rPr lang="en-IE" sz="3200" dirty="0" smtClean="0"/>
              <a:t/>
            </a:r>
            <a:br>
              <a:rPr lang="en-IE" sz="3200" dirty="0" smtClean="0"/>
            </a:br>
            <a:r>
              <a:rPr lang="en-IE" sz="3200" dirty="0" smtClean="0"/>
              <a:t>so </a:t>
            </a:r>
            <a:r>
              <a:rPr lang="en-IE" sz="3200" dirty="0"/>
              <a:t>with European workers with </a:t>
            </a:r>
            <a:r>
              <a:rPr lang="en-IE" sz="3200" dirty="0" smtClean="0"/>
              <a:t>TTIP 2015</a:t>
            </a:r>
            <a:br>
              <a:rPr lang="en-IE" sz="3200" dirty="0" smtClean="0"/>
            </a:br>
            <a:r>
              <a:rPr lang="en-IE" sz="3200" dirty="0" smtClean="0"/>
              <a:t> </a:t>
            </a:r>
            <a:r>
              <a:rPr lang="en-IE" sz="3200" dirty="0"/>
              <a:t>(and CETA &amp; EUSFTA</a:t>
            </a:r>
            <a:r>
              <a:rPr lang="en-IE" sz="3200" dirty="0" smtClean="0"/>
              <a:t>)</a:t>
            </a:r>
            <a:br>
              <a:rPr lang="en-IE" sz="3200" dirty="0" smtClean="0"/>
            </a:br>
            <a:r>
              <a:rPr lang="en-IE" sz="3200" dirty="0"/>
              <a:t/>
            </a:r>
            <a:br>
              <a:rPr lang="en-IE" sz="3200" dirty="0"/>
            </a:br>
            <a:r>
              <a:rPr lang="en-IE" sz="3200" dirty="0" smtClean="0"/>
              <a:t>European </a:t>
            </a:r>
            <a:r>
              <a:rPr lang="en-IE" sz="3200" dirty="0"/>
              <a:t>factories will transfer production to USA</a:t>
            </a:r>
            <a:br>
              <a:rPr lang="en-IE" sz="3200" dirty="0"/>
            </a:br>
            <a:endParaRPr lang="en-IE" sz="3200" dirty="0"/>
          </a:p>
        </p:txBody>
      </p:sp>
    </p:spTree>
    <p:extLst>
      <p:ext uri="{BB962C8B-B14F-4D97-AF65-F5344CB8AC3E}">
        <p14:creationId xmlns:p14="http://schemas.microsoft.com/office/powerpoint/2010/main" val="2153009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dirty="0" smtClean="0"/>
              <a:t> </a:t>
            </a:r>
            <a:r>
              <a:rPr lang="en-IE" sz="3200" u="sng" dirty="0"/>
              <a:t>Commission wants to eliminate </a:t>
            </a:r>
            <a:r>
              <a:rPr lang="en-IE" sz="3200" u="sng" dirty="0" smtClean="0"/>
              <a:t/>
            </a:r>
            <a:br>
              <a:rPr lang="en-IE" sz="3200" u="sng" dirty="0" smtClean="0"/>
            </a:br>
            <a:r>
              <a:rPr lang="en-IE" sz="3200" u="sng" dirty="0" smtClean="0"/>
              <a:t>‘</a:t>
            </a:r>
            <a:r>
              <a:rPr lang="en-IE" sz="3200" u="sng" dirty="0"/>
              <a:t>precautionary principle</a:t>
            </a:r>
            <a:r>
              <a:rPr lang="en-IE" sz="3200" u="sng" dirty="0" smtClean="0"/>
              <a:t>’</a:t>
            </a:r>
            <a:r>
              <a:rPr lang="en-IE" sz="3200" dirty="0" smtClean="0"/>
              <a:t/>
            </a:r>
            <a:br>
              <a:rPr lang="en-IE" sz="3200" dirty="0" smtClean="0"/>
            </a:br>
            <a:r>
              <a:rPr lang="en-IE" sz="3200" dirty="0"/>
              <a:t/>
            </a:r>
            <a:br>
              <a:rPr lang="en-IE" sz="3200" dirty="0"/>
            </a:br>
            <a:r>
              <a:rPr lang="en-IE" sz="3200" dirty="0"/>
              <a:t>	</a:t>
            </a:r>
            <a:r>
              <a:rPr lang="en-IE" sz="3200" dirty="0" smtClean="0"/>
              <a:t>e.g</a:t>
            </a:r>
            <a:r>
              <a:rPr lang="en-IE" sz="3200" dirty="0"/>
              <a:t>.: </a:t>
            </a:r>
            <a:r>
              <a:rPr lang="en-IE" sz="3200" dirty="0" smtClean="0"/>
              <a:t>neonicotinoids</a:t>
            </a:r>
            <a:br>
              <a:rPr lang="en-IE" sz="3200" dirty="0" smtClean="0"/>
            </a:br>
            <a:r>
              <a:rPr lang="en-IE" sz="3200" dirty="0"/>
              <a:t/>
            </a:r>
            <a:br>
              <a:rPr lang="en-IE" sz="3200" dirty="0"/>
            </a:br>
            <a:r>
              <a:rPr lang="en-IE" sz="3200" dirty="0"/>
              <a:t>	R</a:t>
            </a:r>
            <a:r>
              <a:rPr lang="en-IE" sz="3200" dirty="0" smtClean="0"/>
              <a:t>eductions </a:t>
            </a:r>
            <a:r>
              <a:rPr lang="en-IE" sz="3200" dirty="0"/>
              <a:t>in bee populations across the world - a reduction which threatens 80% of the human food </a:t>
            </a:r>
            <a:r>
              <a:rPr lang="en-IE" sz="3200" dirty="0" smtClean="0"/>
              <a:t>supply</a:t>
            </a:r>
            <a:br>
              <a:rPr lang="en-IE" sz="3200" dirty="0" smtClean="0"/>
            </a:br>
            <a:r>
              <a:rPr lang="en-IE" sz="3200" dirty="0"/>
              <a:t/>
            </a:r>
            <a:br>
              <a:rPr lang="en-IE" sz="3200" dirty="0"/>
            </a:br>
            <a:r>
              <a:rPr lang="en-IE" sz="3200" dirty="0" smtClean="0"/>
              <a:t>EU </a:t>
            </a:r>
            <a:r>
              <a:rPr lang="en-IE" sz="3200" dirty="0"/>
              <a:t>used ‘precautionary principle’ to ban neonicotinoids</a:t>
            </a:r>
            <a:br>
              <a:rPr lang="en-IE" sz="3200" dirty="0"/>
            </a:br>
            <a:endParaRPr lang="en-IE" sz="3200" dirty="0"/>
          </a:p>
        </p:txBody>
      </p:sp>
    </p:spTree>
    <p:extLst>
      <p:ext uri="{BB962C8B-B14F-4D97-AF65-F5344CB8AC3E}">
        <p14:creationId xmlns:p14="http://schemas.microsoft.com/office/powerpoint/2010/main" val="2083486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dirty="0"/>
              <a:t>	- </a:t>
            </a:r>
            <a:r>
              <a:rPr lang="en-IE" sz="3200" dirty="0" err="1"/>
              <a:t>CropLife</a:t>
            </a:r>
            <a:r>
              <a:rPr lang="en-IE" sz="3200" dirty="0"/>
              <a:t> America</a:t>
            </a:r>
            <a:r>
              <a:rPr lang="en-IE" sz="3200" dirty="0" smtClean="0"/>
              <a:t>:</a:t>
            </a:r>
            <a:br>
              <a:rPr lang="en-IE" sz="3200" dirty="0" smtClean="0"/>
            </a:br>
            <a:r>
              <a:rPr lang="en-IE" sz="3200" dirty="0"/>
              <a:t/>
            </a:r>
            <a:br>
              <a:rPr lang="en-IE" sz="3200" dirty="0"/>
            </a:br>
            <a:r>
              <a:rPr lang="en-IE" sz="3200" dirty="0" smtClean="0"/>
              <a:t> </a:t>
            </a:r>
            <a:r>
              <a:rPr lang="en-IE" sz="3200" dirty="0"/>
              <a:t>“Abuse of the precautionary principle by the EU. </a:t>
            </a:r>
            <a:r>
              <a:rPr lang="en-IE" sz="3200" dirty="0" smtClean="0"/>
              <a:t>… Categorisation </a:t>
            </a:r>
            <a:r>
              <a:rPr lang="en-IE" sz="3200" dirty="0"/>
              <a:t>of chemicals as endocrine disruptors currently taking place” is “highly problematic”, and it “runs counter to the science-based risk assessment approach used by the US Environmental Protection Agency”.  </a:t>
            </a:r>
            <a:r>
              <a:rPr lang="en-IE" sz="3200" dirty="0" smtClean="0"/>
              <a:t/>
            </a:r>
            <a:br>
              <a:rPr lang="en-IE" sz="3200" dirty="0" smtClean="0"/>
            </a:br>
            <a:r>
              <a:rPr lang="en-IE" sz="3200" dirty="0"/>
              <a:t/>
            </a:r>
            <a:br>
              <a:rPr lang="en-IE" sz="3200" dirty="0"/>
            </a:br>
            <a:r>
              <a:rPr lang="en-IE" sz="3200" dirty="0"/>
              <a:t>- effects workers’ health and safety conditions, food safety and labelling, use of chemicals in production processes, cosmetics</a:t>
            </a:r>
            <a:br>
              <a:rPr lang="en-IE" sz="3200" dirty="0"/>
            </a:br>
            <a:endParaRPr lang="en-IE" sz="3200" dirty="0"/>
          </a:p>
        </p:txBody>
      </p:sp>
    </p:spTree>
    <p:extLst>
      <p:ext uri="{BB962C8B-B14F-4D97-AF65-F5344CB8AC3E}">
        <p14:creationId xmlns:p14="http://schemas.microsoft.com/office/powerpoint/2010/main" val="3957564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3600" b="1" dirty="0"/>
              <a:t>#6: Climate Change: ‘no change please, we’re corporate’</a:t>
            </a:r>
            <a:r>
              <a:rPr lang="en-IE" sz="3600" dirty="0"/>
              <a:t/>
            </a:r>
            <a:br>
              <a:rPr lang="en-IE" sz="3600" dirty="0"/>
            </a:br>
            <a:r>
              <a:rPr lang="en-IE" sz="3600" dirty="0"/>
              <a:t/>
            </a:r>
            <a:br>
              <a:rPr lang="en-IE" sz="3600" dirty="0"/>
            </a:br>
            <a:r>
              <a:rPr lang="en-IE" sz="3600" dirty="0"/>
              <a:t>- currently ISDS cases against Spain relate to solar panel </a:t>
            </a:r>
            <a:r>
              <a:rPr lang="en-IE" sz="3600" dirty="0" smtClean="0"/>
              <a:t>regulations</a:t>
            </a:r>
            <a:br>
              <a:rPr lang="en-IE" sz="3600" dirty="0" smtClean="0"/>
            </a:br>
            <a:r>
              <a:rPr lang="en-IE" sz="3600" dirty="0" smtClean="0"/>
              <a:t>- </a:t>
            </a:r>
            <a:r>
              <a:rPr lang="en-IE" sz="3600" dirty="0"/>
              <a:t>EU wants unrestricted access to US oil and fracked </a:t>
            </a:r>
            <a:r>
              <a:rPr lang="en-IE" sz="3600" dirty="0" smtClean="0"/>
              <a:t>gas</a:t>
            </a:r>
            <a:br>
              <a:rPr lang="en-IE" sz="3600" dirty="0" smtClean="0"/>
            </a:br>
            <a:r>
              <a:rPr lang="en-IE" sz="3600" dirty="0"/>
              <a:t/>
            </a:r>
            <a:br>
              <a:rPr lang="en-IE" sz="3600" dirty="0"/>
            </a:br>
            <a:r>
              <a:rPr lang="en-IE" sz="3600" dirty="0"/>
              <a:t>- US wants to overturn French constitutional court ruling that government has right to ban </a:t>
            </a:r>
            <a:r>
              <a:rPr lang="en-IE" sz="3600" dirty="0" smtClean="0"/>
              <a:t>fracking</a:t>
            </a:r>
            <a:r>
              <a:rPr lang="en-IE" sz="3600" dirty="0"/>
              <a:t/>
            </a:r>
            <a:br>
              <a:rPr lang="en-IE" sz="3600" dirty="0"/>
            </a:br>
            <a:r>
              <a:rPr lang="en-IE" sz="3600" dirty="0"/>
              <a:t>- regulations and taxes to stop climate change will alter the investment environment and lead to ISDS compensation claims</a:t>
            </a:r>
            <a:r>
              <a:rPr lang="en-IE" sz="3200" dirty="0"/>
              <a:t/>
            </a:r>
            <a:br>
              <a:rPr lang="en-IE" sz="3200" dirty="0"/>
            </a:br>
            <a:r>
              <a:rPr lang="en-IE" sz="1300" dirty="0">
                <a:hlinkClick r:id="rId2"/>
              </a:rPr>
              <a:t>http://</a:t>
            </a:r>
            <a:r>
              <a:rPr lang="en-IE" sz="1300" dirty="0" smtClean="0">
                <a:hlinkClick r:id="rId2"/>
              </a:rPr>
              <a:t>www.foeeurope.org/sites/default/files/publications/foee_ttip-isds-fracking-060314.pdf</a:t>
            </a:r>
            <a:r>
              <a:rPr lang="en-IE" sz="1300" dirty="0" smtClean="0"/>
              <a:t> </a:t>
            </a:r>
            <a:endParaRPr lang="en-IE" sz="3200" dirty="0"/>
          </a:p>
        </p:txBody>
      </p:sp>
    </p:spTree>
    <p:extLst>
      <p:ext uri="{BB962C8B-B14F-4D97-AF65-F5344CB8AC3E}">
        <p14:creationId xmlns:p14="http://schemas.microsoft.com/office/powerpoint/2010/main" val="958899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4000" b="1" dirty="0"/>
              <a:t>The 1st Vattenfall </a:t>
            </a:r>
            <a:r>
              <a:rPr lang="en-IE" sz="4000" b="1" dirty="0" smtClean="0"/>
              <a:t>case</a:t>
            </a:r>
            <a:r>
              <a:rPr lang="en-IE" sz="4000" dirty="0" smtClean="0"/>
              <a:t/>
            </a:r>
            <a:br>
              <a:rPr lang="en-IE" sz="4000" dirty="0" smtClean="0"/>
            </a:br>
            <a:r>
              <a:rPr lang="en-IE" sz="4000" dirty="0"/>
              <a:t/>
            </a:r>
            <a:br>
              <a:rPr lang="en-IE" sz="4000" dirty="0"/>
            </a:br>
            <a:r>
              <a:rPr lang="en-IE" sz="4000" dirty="0"/>
              <a:t>Vattenfall I: Dispute Case (2009–2011) Regarding Environmental Regulations Applying to the Coal-Fired Power Plant </a:t>
            </a:r>
            <a:r>
              <a:rPr lang="en-IE" sz="4000" dirty="0" smtClean="0"/>
              <a:t>Hamburg-Moorburg</a:t>
            </a:r>
            <a:br>
              <a:rPr lang="en-IE" sz="4000" dirty="0" smtClean="0"/>
            </a:br>
            <a:r>
              <a:rPr lang="en-IE" sz="4000" dirty="0"/>
              <a:t/>
            </a:r>
            <a:br>
              <a:rPr lang="en-IE" sz="4000" dirty="0"/>
            </a:br>
            <a:r>
              <a:rPr lang="en-IE" sz="4000" dirty="0"/>
              <a:t>2009,  Vattenfall filed against Germany, sued for €1.4 billion, plus arbitration costs and interest</a:t>
            </a:r>
            <a:r>
              <a:rPr lang="en-IE" sz="3200" dirty="0"/>
              <a:t/>
            </a:r>
            <a:br>
              <a:rPr lang="en-IE" sz="3200" dirty="0"/>
            </a:br>
            <a:endParaRPr lang="en-IE" sz="3200" dirty="0"/>
          </a:p>
        </p:txBody>
      </p:sp>
    </p:spTree>
    <p:extLst>
      <p:ext uri="{BB962C8B-B14F-4D97-AF65-F5344CB8AC3E}">
        <p14:creationId xmlns:p14="http://schemas.microsoft.com/office/powerpoint/2010/main" val="847333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dirty="0"/>
              <a:t>- first (known) investor-state arbitration procedure against Germany</a:t>
            </a:r>
            <a:br>
              <a:rPr lang="en-IE" sz="3200" dirty="0"/>
            </a:br>
            <a:r>
              <a:rPr lang="en-IE" sz="3200" dirty="0"/>
              <a:t>- construction new coal-fired power plant in Hamburg-Moorburg, situated on the River Elbe</a:t>
            </a:r>
            <a:br>
              <a:rPr lang="en-IE" sz="3200" dirty="0"/>
            </a:br>
            <a:r>
              <a:rPr lang="en-IE" sz="3200" dirty="0"/>
              <a:t>- Hamburg Environmental Authority issued licence imposing water quality standards</a:t>
            </a:r>
            <a:br>
              <a:rPr lang="en-IE" sz="3200" dirty="0"/>
            </a:br>
            <a:r>
              <a:rPr lang="en-IE" sz="3200" dirty="0"/>
              <a:t>- Vattenfall said it made the whole investment project “unviable”</a:t>
            </a:r>
            <a:br>
              <a:rPr lang="en-IE" sz="3200" dirty="0"/>
            </a:br>
            <a:r>
              <a:rPr lang="en-IE" sz="3200" dirty="0"/>
              <a:t>-  argued the environmental permit violated the provisions set out in Part 3 of the Energy Charter Treaty regarding the promotion and protection of investments </a:t>
            </a:r>
            <a:br>
              <a:rPr lang="en-IE" sz="3200" dirty="0"/>
            </a:br>
            <a:r>
              <a:rPr lang="en-IE" sz="1300" dirty="0">
                <a:hlinkClick r:id="rId2"/>
              </a:rPr>
              <a:t>http://</a:t>
            </a:r>
            <a:r>
              <a:rPr lang="en-IE" sz="1300" dirty="0" smtClean="0">
                <a:hlinkClick r:id="rId2"/>
              </a:rPr>
              <a:t>www.iisd.org/pdf/2012/german_nuclear_phase_out.pdf</a:t>
            </a:r>
            <a:r>
              <a:rPr lang="en-IE" sz="1300" dirty="0" smtClean="0"/>
              <a:t> </a:t>
            </a:r>
            <a:endParaRPr lang="en-IE" sz="1300" dirty="0"/>
          </a:p>
        </p:txBody>
      </p:sp>
    </p:spTree>
    <p:extLst>
      <p:ext uri="{BB962C8B-B14F-4D97-AF65-F5344CB8AC3E}">
        <p14:creationId xmlns:p14="http://schemas.microsoft.com/office/powerpoint/2010/main" val="1197989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3200" b="1" dirty="0" smtClean="0"/>
              <a:t>#1: Investor-State </a:t>
            </a:r>
            <a:r>
              <a:rPr lang="en-IE" sz="3200" b="1" dirty="0"/>
              <a:t>Dispute Settlement (ISDS): </a:t>
            </a:r>
            <a:r>
              <a:rPr lang="en-IE" sz="3200" b="1" dirty="0" smtClean="0"/>
              <a:t/>
            </a:r>
            <a:br>
              <a:rPr lang="en-IE" sz="3200" b="1" dirty="0" smtClean="0"/>
            </a:br>
            <a:r>
              <a:rPr lang="en-IE" sz="3200" b="1" dirty="0" smtClean="0"/>
              <a:t>undemocratic</a:t>
            </a:r>
            <a:r>
              <a:rPr lang="en-IE" sz="3200" b="1" dirty="0"/>
              <a:t>, unacceptable, unreformable, unnecessary</a:t>
            </a:r>
            <a:r>
              <a:rPr lang="en-IE" sz="3200" dirty="0"/>
              <a:t/>
            </a:r>
            <a:br>
              <a:rPr lang="en-IE" sz="3200" dirty="0"/>
            </a:br>
            <a:r>
              <a:rPr lang="en-IE" sz="3200" dirty="0"/>
              <a:t/>
            </a:r>
            <a:br>
              <a:rPr lang="en-IE" sz="3200" dirty="0"/>
            </a:br>
            <a:r>
              <a:rPr lang="en-IE" sz="3200" dirty="0"/>
              <a:t>“ … allows companies to sue countries, but not vice versa, before a tribunal of for-profit arbitrators that is insulated from judicial review” </a:t>
            </a:r>
            <a:r>
              <a:rPr lang="en-IE" sz="3200" dirty="0" smtClean="0"/>
              <a:t/>
            </a:r>
            <a:br>
              <a:rPr lang="en-IE" sz="3200" dirty="0" smtClean="0"/>
            </a:br>
            <a:r>
              <a:rPr lang="en-IE" sz="3200" dirty="0" smtClean="0"/>
              <a:t/>
            </a:r>
            <a:br>
              <a:rPr lang="en-IE" sz="3200" dirty="0" smtClean="0"/>
            </a:br>
            <a:r>
              <a:rPr lang="en-IE" sz="3200" dirty="0" smtClean="0"/>
              <a:t>– </a:t>
            </a:r>
            <a:r>
              <a:rPr lang="en-IE" sz="3200" dirty="0"/>
              <a:t>Gus Van </a:t>
            </a:r>
            <a:r>
              <a:rPr lang="en-IE" sz="3200" dirty="0" err="1"/>
              <a:t>Harten</a:t>
            </a:r>
            <a:r>
              <a:rPr lang="en-IE" sz="3200" dirty="0"/>
              <a:t>, Associate Professor, Law School, York University, Ontario </a:t>
            </a:r>
            <a:r>
              <a:rPr lang="en-IE" sz="1300" dirty="0">
                <a:hlinkClick r:id="rId2"/>
              </a:rPr>
              <a:t>http://blog.oup.com/2014/01/van-harten-q-a-investor-state-arbitration</a:t>
            </a:r>
            <a:r>
              <a:rPr lang="en-IE" sz="1300" dirty="0" smtClean="0">
                <a:hlinkClick r:id="rId2"/>
              </a:rPr>
              <a:t>/</a:t>
            </a:r>
            <a:r>
              <a:rPr lang="en-IE" sz="1300" dirty="0" smtClean="0"/>
              <a:t> </a:t>
            </a:r>
            <a:r>
              <a:rPr lang="en-IE" sz="3200" dirty="0" smtClean="0"/>
              <a:t/>
            </a:r>
            <a:br>
              <a:rPr lang="en-IE" sz="3200" dirty="0" smtClean="0"/>
            </a:br>
            <a:r>
              <a:rPr lang="en-IE" sz="3200" dirty="0"/>
              <a:t/>
            </a:r>
            <a:br>
              <a:rPr lang="en-IE" sz="3200" dirty="0"/>
            </a:br>
            <a:r>
              <a:rPr lang="en-IE" sz="3200" dirty="0"/>
              <a:t>- major transformation of both international and public law</a:t>
            </a:r>
            <a:br>
              <a:rPr lang="en-IE" sz="3200" dirty="0"/>
            </a:br>
            <a:endParaRPr lang="en-IE" sz="3200" dirty="0"/>
          </a:p>
        </p:txBody>
      </p:sp>
    </p:spTree>
    <p:extLst>
      <p:ext uri="{BB962C8B-B14F-4D97-AF65-F5344CB8AC3E}">
        <p14:creationId xmlns:p14="http://schemas.microsoft.com/office/powerpoint/2010/main" val="969558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b="1" dirty="0" smtClean="0"/>
              <a:t>#7</a:t>
            </a:r>
            <a:r>
              <a:rPr lang="en-IE" sz="3200" b="1" dirty="0"/>
              <a:t>. Buyer Beware: </a:t>
            </a:r>
            <a:r>
              <a:rPr lang="en-IE" sz="3200" b="1" dirty="0" smtClean="0"/>
              <a:t>lack </a:t>
            </a:r>
            <a:r>
              <a:rPr lang="en-IE" sz="3200" b="1" dirty="0"/>
              <a:t>of food safety, cancerous </a:t>
            </a:r>
            <a:r>
              <a:rPr lang="en-IE" sz="3200" b="1" dirty="0" smtClean="0"/>
              <a:t>cosmetics, </a:t>
            </a:r>
            <a:r>
              <a:rPr lang="en-IE" sz="3200" b="1" dirty="0"/>
              <a:t>unlabelled </a:t>
            </a:r>
            <a:r>
              <a:rPr lang="en-IE" sz="3200" b="1" dirty="0" smtClean="0"/>
              <a:t>GMOs</a:t>
            </a:r>
            <a:r>
              <a:rPr lang="en-IE" sz="3200" dirty="0" smtClean="0"/>
              <a:t/>
            </a:r>
            <a:br>
              <a:rPr lang="en-IE" sz="3200" dirty="0" smtClean="0"/>
            </a:br>
            <a:r>
              <a:rPr lang="en-IE" sz="3200" dirty="0" smtClean="0"/>
              <a:t>==============================</a:t>
            </a:r>
            <a:r>
              <a:rPr lang="en-IE" sz="3200" dirty="0"/>
              <a:t/>
            </a:r>
            <a:br>
              <a:rPr lang="en-IE" sz="3200" dirty="0"/>
            </a:br>
            <a:r>
              <a:rPr lang="en-IE" sz="3200" b="1" dirty="0"/>
              <a:t>Food Safety</a:t>
            </a:r>
            <a:r>
              <a:rPr lang="en-IE" sz="3200" dirty="0"/>
              <a:t/>
            </a:r>
            <a:br>
              <a:rPr lang="en-IE" sz="3200" dirty="0"/>
            </a:br>
            <a:r>
              <a:rPr lang="en-IE" sz="3200" dirty="0"/>
              <a:t>	- “mutual recognition”</a:t>
            </a:r>
            <a:br>
              <a:rPr lang="en-IE" sz="3200" dirty="0"/>
            </a:br>
            <a:r>
              <a:rPr lang="en-IE" sz="3200" dirty="0"/>
              <a:t>	- labelling </a:t>
            </a:r>
            <a:r>
              <a:rPr lang="en-IE" sz="3200" dirty="0" smtClean="0"/>
              <a:t>(e.g.: contains </a:t>
            </a:r>
            <a:r>
              <a:rPr lang="en-IE" sz="3200" dirty="0"/>
              <a:t>allergens)</a:t>
            </a:r>
            <a:br>
              <a:rPr lang="en-IE" sz="3200" dirty="0"/>
            </a:br>
            <a:r>
              <a:rPr lang="en-IE" sz="3200" dirty="0"/>
              <a:t>	- food production to move from Europe to USA</a:t>
            </a:r>
            <a:br>
              <a:rPr lang="en-IE" sz="3200" dirty="0"/>
            </a:br>
            <a:r>
              <a:rPr lang="en-IE" sz="3200" dirty="0"/>
              <a:t>	- geographic names (Parma ham, Waterford </a:t>
            </a:r>
            <a:r>
              <a:rPr lang="en-IE" sz="3200" dirty="0" smtClean="0"/>
              <a:t>	bla</a:t>
            </a:r>
            <a:r>
              <a:rPr lang="en-IE" sz="3200" dirty="0"/>
              <a:t>, Red Leister, etc</a:t>
            </a:r>
            <a:r>
              <a:rPr lang="en-IE" sz="3200" dirty="0" smtClean="0"/>
              <a:t>)</a:t>
            </a:r>
            <a:br>
              <a:rPr lang="en-IE" sz="3200" dirty="0" smtClean="0"/>
            </a:br>
            <a:r>
              <a:rPr lang="en-IE" sz="3200" dirty="0"/>
              <a:t/>
            </a:r>
            <a:br>
              <a:rPr lang="en-IE" sz="3200" dirty="0"/>
            </a:br>
            <a:r>
              <a:rPr lang="en-IE" sz="3200" b="1" dirty="0"/>
              <a:t>T</a:t>
            </a:r>
            <a:r>
              <a:rPr lang="en-IE" sz="3200" b="1" dirty="0" smtClean="0"/>
              <a:t>he Negative List</a:t>
            </a:r>
            <a:r>
              <a:rPr lang="en-IE" sz="3200" dirty="0" smtClean="0"/>
              <a:t> if </a:t>
            </a:r>
            <a:r>
              <a:rPr lang="en-IE" sz="3200" dirty="0"/>
              <a:t>it is not on the list, it is not protected, and you cannot see the list)</a:t>
            </a:r>
            <a:br>
              <a:rPr lang="en-IE" sz="3200" dirty="0"/>
            </a:br>
            <a:endParaRPr lang="en-IE" sz="3200" dirty="0"/>
          </a:p>
        </p:txBody>
      </p:sp>
    </p:spTree>
    <p:extLst>
      <p:ext uri="{BB962C8B-B14F-4D97-AF65-F5344CB8AC3E}">
        <p14:creationId xmlns:p14="http://schemas.microsoft.com/office/powerpoint/2010/main" val="3698936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b="1" dirty="0"/>
              <a:t>Genetically Modified </a:t>
            </a:r>
            <a:r>
              <a:rPr lang="en-IE" sz="3200" b="1" dirty="0" smtClean="0"/>
              <a:t>Food</a:t>
            </a:r>
            <a:br>
              <a:rPr lang="en-IE" sz="3200" b="1" dirty="0" smtClean="0"/>
            </a:br>
            <a:r>
              <a:rPr lang="en-IE" sz="3200" dirty="0"/>
              <a:t/>
            </a:r>
            <a:br>
              <a:rPr lang="en-IE" sz="3200" dirty="0"/>
            </a:br>
            <a:r>
              <a:rPr lang="en-IE" sz="3200" dirty="0"/>
              <a:t>	- labelling &amp; “substantial </a:t>
            </a:r>
            <a:r>
              <a:rPr lang="en-IE" sz="3200" dirty="0" smtClean="0"/>
              <a:t>equivalence”</a:t>
            </a:r>
            <a:r>
              <a:rPr lang="en-IE" sz="3200" dirty="0"/>
              <a:t/>
            </a:r>
            <a:br>
              <a:rPr lang="en-IE" sz="3200" dirty="0"/>
            </a:br>
            <a:r>
              <a:rPr lang="en-IE" sz="3200" dirty="0"/>
              <a:t>	- Europe last place in world GMOs are not </a:t>
            </a:r>
            <a:r>
              <a:rPr lang="en-IE" sz="3200" dirty="0" smtClean="0"/>
              <a:t>	endemic</a:t>
            </a:r>
            <a:r>
              <a:rPr lang="en-IE" sz="3200" dirty="0"/>
              <a:t/>
            </a:r>
            <a:br>
              <a:rPr lang="en-IE" sz="3200" dirty="0"/>
            </a:br>
            <a:r>
              <a:rPr lang="en-IE" sz="3200" dirty="0"/>
              <a:t>	- seeds will not grow without use of patented </a:t>
            </a:r>
            <a:r>
              <a:rPr lang="en-IE" sz="3200" dirty="0" smtClean="0"/>
              <a:t>	herbicide </a:t>
            </a:r>
            <a:r>
              <a:rPr lang="en-IE" sz="3200" dirty="0"/>
              <a:t>and pesticide</a:t>
            </a:r>
            <a:br>
              <a:rPr lang="en-IE" sz="3200" dirty="0"/>
            </a:br>
            <a:r>
              <a:rPr lang="en-IE" sz="3200" dirty="0"/>
              <a:t>	- the seed from GMO crops belong to the </a:t>
            </a:r>
            <a:r>
              <a:rPr lang="en-IE" sz="3200" dirty="0" smtClean="0"/>
              <a:t>	corporation</a:t>
            </a:r>
            <a:r>
              <a:rPr lang="en-IE" sz="3200" dirty="0"/>
              <a:t/>
            </a:r>
            <a:br>
              <a:rPr lang="en-IE" sz="3200" dirty="0"/>
            </a:br>
            <a:r>
              <a:rPr lang="en-IE" sz="3200" dirty="0"/>
              <a:t>	</a:t>
            </a:r>
            <a:r>
              <a:rPr lang="en-IE" sz="3200" dirty="0" smtClean="0"/>
              <a:t>- </a:t>
            </a:r>
            <a:r>
              <a:rPr lang="en-IE" sz="3200" dirty="0"/>
              <a:t>food production on island of Ireland: high </a:t>
            </a:r>
            <a:r>
              <a:rPr lang="en-IE" sz="3200" dirty="0" smtClean="0"/>
              <a:t>	quality</a:t>
            </a:r>
            <a:r>
              <a:rPr lang="en-IE" sz="3200" dirty="0"/>
              <a:t>, clean, </a:t>
            </a:r>
            <a:r>
              <a:rPr lang="en-IE" sz="3200" dirty="0" smtClean="0"/>
              <a:t>green</a:t>
            </a:r>
            <a:endParaRPr lang="en-IE" sz="3200" dirty="0"/>
          </a:p>
        </p:txBody>
      </p:sp>
    </p:spTree>
    <p:extLst>
      <p:ext uri="{BB962C8B-B14F-4D97-AF65-F5344CB8AC3E}">
        <p14:creationId xmlns:p14="http://schemas.microsoft.com/office/powerpoint/2010/main" val="278620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600" b="1" dirty="0"/>
              <a:t>Cancerous Cosmetics</a:t>
            </a:r>
            <a:r>
              <a:rPr lang="en-IE" sz="3600" dirty="0"/>
              <a:t/>
            </a:r>
            <a:br>
              <a:rPr lang="en-IE" sz="3600" dirty="0"/>
            </a:br>
            <a:r>
              <a:rPr lang="en-IE" sz="3600" dirty="0"/>
              <a:t>	</a:t>
            </a:r>
            <a:r>
              <a:rPr lang="en-IE" sz="3600" dirty="0" smtClean="0"/>
              <a:t/>
            </a:r>
            <a:br>
              <a:rPr lang="en-IE" sz="3600" dirty="0" smtClean="0"/>
            </a:br>
            <a:r>
              <a:rPr lang="en-IE" sz="3600" dirty="0" smtClean="0"/>
              <a:t>labelling </a:t>
            </a:r>
            <a:r>
              <a:rPr lang="en-IE" sz="3600" dirty="0"/>
              <a:t>for </a:t>
            </a:r>
            <a:r>
              <a:rPr lang="en-IE" sz="3600" dirty="0" smtClean="0"/>
              <a:t>allergens</a:t>
            </a:r>
            <a:br>
              <a:rPr lang="en-IE" sz="3600" dirty="0" smtClean="0"/>
            </a:br>
            <a:r>
              <a:rPr lang="en-IE" sz="3600" dirty="0"/>
              <a:t/>
            </a:r>
            <a:br>
              <a:rPr lang="en-IE" sz="3600" dirty="0"/>
            </a:br>
            <a:r>
              <a:rPr lang="en-IE" sz="3600" dirty="0" smtClean="0"/>
              <a:t>EU </a:t>
            </a:r>
            <a:r>
              <a:rPr lang="en-IE" sz="3600" dirty="0"/>
              <a:t>bans 1,328 chemicals and additionally regulates more than 250 </a:t>
            </a:r>
            <a:r>
              <a:rPr lang="en-IE" sz="3600" dirty="0" smtClean="0"/>
              <a:t>ingredients</a:t>
            </a:r>
            <a:br>
              <a:rPr lang="en-IE" sz="3600" dirty="0" smtClean="0"/>
            </a:br>
            <a:r>
              <a:rPr lang="en-IE" sz="3600" dirty="0"/>
              <a:t/>
            </a:r>
            <a:br>
              <a:rPr lang="en-IE" sz="3600" dirty="0"/>
            </a:br>
            <a:r>
              <a:rPr lang="en-IE" sz="3600" dirty="0"/>
              <a:t>	</a:t>
            </a:r>
            <a:r>
              <a:rPr lang="en-IE" sz="3600" dirty="0" smtClean="0"/>
              <a:t>11 </a:t>
            </a:r>
            <a:r>
              <a:rPr lang="en-IE" sz="3600" dirty="0"/>
              <a:t>substances </a:t>
            </a:r>
            <a:r>
              <a:rPr lang="en-IE" sz="3600" dirty="0" smtClean="0"/>
              <a:t>banned </a:t>
            </a:r>
            <a:r>
              <a:rPr lang="en-IE" sz="3600" dirty="0"/>
              <a:t>in USA</a:t>
            </a:r>
            <a:br>
              <a:rPr lang="en-IE" sz="3600" dirty="0"/>
            </a:br>
            <a:r>
              <a:rPr lang="en-IE" sz="1400" dirty="0">
                <a:hlinkClick r:id="rId2"/>
              </a:rPr>
              <a:t>http://www.beuc.eu/blog/325</a:t>
            </a:r>
            <a:r>
              <a:rPr lang="en-IE" sz="1400" dirty="0" smtClean="0">
                <a:hlinkClick r:id="rId2"/>
              </a:rPr>
              <a:t>/</a:t>
            </a:r>
            <a:r>
              <a:rPr lang="en-IE" sz="3600" dirty="0" smtClean="0"/>
              <a:t> </a:t>
            </a:r>
            <a:endParaRPr lang="en-IE" sz="3200" dirty="0"/>
          </a:p>
        </p:txBody>
      </p:sp>
    </p:spTree>
    <p:extLst>
      <p:ext uri="{BB962C8B-B14F-4D97-AF65-F5344CB8AC3E}">
        <p14:creationId xmlns:p14="http://schemas.microsoft.com/office/powerpoint/2010/main" val="1755825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4000" b="1" dirty="0"/>
              <a:t>#</a:t>
            </a:r>
            <a:r>
              <a:rPr lang="en-IE" sz="4000" b="1" dirty="0" smtClean="0"/>
              <a:t>7</a:t>
            </a:r>
            <a:r>
              <a:rPr lang="en-IE" sz="4000" b="1" dirty="0"/>
              <a:t>. And </a:t>
            </a:r>
            <a:r>
              <a:rPr lang="en-IE" sz="4000" b="1" dirty="0" smtClean="0"/>
              <a:t>Everything Else: </a:t>
            </a:r>
            <a:br>
              <a:rPr lang="en-IE" sz="4000" b="1" dirty="0" smtClean="0"/>
            </a:br>
            <a:r>
              <a:rPr lang="en-IE" sz="4000" b="1" dirty="0" smtClean="0"/>
              <a:t>====================</a:t>
            </a:r>
            <a:r>
              <a:rPr lang="en-IE" sz="4000" dirty="0" smtClean="0"/>
              <a:t/>
            </a:r>
            <a:br>
              <a:rPr lang="en-IE" sz="4000" dirty="0" smtClean="0"/>
            </a:br>
            <a:r>
              <a:rPr lang="en-IE" sz="4000" dirty="0"/>
              <a:t/>
            </a:r>
            <a:br>
              <a:rPr lang="en-IE" sz="4000" dirty="0"/>
            </a:br>
            <a:r>
              <a:rPr lang="en-IE" sz="4000" dirty="0"/>
              <a:t>- EU wants to block new US financial </a:t>
            </a:r>
            <a:r>
              <a:rPr lang="en-IE" sz="4000" dirty="0" smtClean="0"/>
              <a:t>regulations</a:t>
            </a:r>
            <a:br>
              <a:rPr lang="en-IE" sz="4000" dirty="0" smtClean="0"/>
            </a:br>
            <a:r>
              <a:rPr lang="en-IE" sz="4000" dirty="0"/>
              <a:t/>
            </a:r>
            <a:br>
              <a:rPr lang="en-IE" sz="4000" dirty="0"/>
            </a:br>
            <a:r>
              <a:rPr lang="en-IE" sz="4000" dirty="0"/>
              <a:t>- prospects for the poorest countries: raising regulations, workers’ rights and financial control </a:t>
            </a:r>
            <a:r>
              <a:rPr lang="en-IE" sz="3200" dirty="0"/>
              <a:t/>
            </a:r>
            <a:br>
              <a:rPr lang="en-IE" sz="3200" dirty="0"/>
            </a:br>
            <a:endParaRPr lang="en-IE" sz="3200" dirty="0"/>
          </a:p>
        </p:txBody>
      </p:sp>
    </p:spTree>
    <p:extLst>
      <p:ext uri="{BB962C8B-B14F-4D97-AF65-F5344CB8AC3E}">
        <p14:creationId xmlns:p14="http://schemas.microsoft.com/office/powerpoint/2010/main" val="497547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600" dirty="0"/>
              <a:t>- SOPA &amp; PIPA are back: circumvent Digital Privacy </a:t>
            </a:r>
            <a:r>
              <a:rPr lang="en-IE" sz="3600" dirty="0" smtClean="0"/>
              <a:t>Laws</a:t>
            </a:r>
            <a:br>
              <a:rPr lang="en-IE" sz="3600" dirty="0" smtClean="0"/>
            </a:br>
            <a:r>
              <a:rPr lang="en-IE" sz="3600" dirty="0"/>
              <a:t/>
            </a:r>
            <a:br>
              <a:rPr lang="en-IE" sz="3600" dirty="0"/>
            </a:br>
            <a:r>
              <a:rPr lang="en-IE" sz="3600" dirty="0"/>
              <a:t>- eliminate net </a:t>
            </a:r>
            <a:r>
              <a:rPr lang="en-IE" sz="3600" dirty="0" smtClean="0"/>
              <a:t>neutrality: ISPs </a:t>
            </a:r>
            <a:r>
              <a:rPr lang="en-IE" sz="3600" dirty="0"/>
              <a:t>to be allowed to charge for privilege of normal website speed, </a:t>
            </a:r>
            <a:r>
              <a:rPr lang="en-IE" sz="3600" dirty="0" smtClean="0"/>
              <a:t/>
            </a:r>
            <a:br>
              <a:rPr lang="en-IE" sz="3600" dirty="0" smtClean="0"/>
            </a:br>
            <a:r>
              <a:rPr lang="en-IE" sz="3600" dirty="0"/>
              <a:t/>
            </a:r>
            <a:br>
              <a:rPr lang="en-IE" sz="3600" dirty="0"/>
            </a:br>
            <a:r>
              <a:rPr lang="en-IE" sz="3600" dirty="0" smtClean="0"/>
              <a:t>- and </a:t>
            </a:r>
            <a:r>
              <a:rPr lang="en-IE" sz="3600" dirty="0"/>
              <a:t>slow everyone’s else’s website, </a:t>
            </a:r>
            <a:r>
              <a:rPr lang="en-IE" sz="3600" dirty="0" smtClean="0"/>
              <a:t/>
            </a:r>
            <a:br>
              <a:rPr lang="en-IE" sz="3600" dirty="0" smtClean="0"/>
            </a:br>
            <a:r>
              <a:rPr lang="en-IE" sz="3600" dirty="0"/>
              <a:t/>
            </a:r>
            <a:br>
              <a:rPr lang="en-IE" sz="3600" dirty="0"/>
            </a:br>
            <a:r>
              <a:rPr lang="en-IE" sz="3600" dirty="0" smtClean="0"/>
              <a:t>- not </a:t>
            </a:r>
            <a:r>
              <a:rPr lang="en-IE" sz="3600" dirty="0"/>
              <a:t>carry websites they do not like</a:t>
            </a:r>
            <a:r>
              <a:rPr lang="en-IE" sz="3200" dirty="0"/>
              <a:t/>
            </a:r>
            <a:br>
              <a:rPr lang="en-IE" sz="3200" dirty="0"/>
            </a:br>
            <a:endParaRPr lang="en-IE" sz="3200" dirty="0"/>
          </a:p>
        </p:txBody>
      </p:sp>
    </p:spTree>
    <p:extLst>
      <p:ext uri="{BB962C8B-B14F-4D97-AF65-F5344CB8AC3E}">
        <p14:creationId xmlns:p14="http://schemas.microsoft.com/office/powerpoint/2010/main" val="3607177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4000" dirty="0"/>
              <a:t>- education and health </a:t>
            </a:r>
            <a:r>
              <a:rPr lang="en-IE" sz="4000" dirty="0" smtClean="0"/>
              <a:t>services:</a:t>
            </a:r>
            <a:br>
              <a:rPr lang="en-IE" sz="4000" dirty="0" smtClean="0"/>
            </a:br>
            <a:r>
              <a:rPr lang="en-IE" sz="4000" dirty="0"/>
              <a:t/>
            </a:r>
            <a:br>
              <a:rPr lang="en-IE" sz="4000" dirty="0"/>
            </a:br>
            <a:r>
              <a:rPr lang="en-IE" sz="4000" dirty="0" smtClean="0"/>
              <a:t>all </a:t>
            </a:r>
            <a:r>
              <a:rPr lang="en-IE" sz="4000" dirty="0"/>
              <a:t>specific details not listed in the text for protection can be seen as up </a:t>
            </a:r>
            <a:r>
              <a:rPr lang="en-IE" sz="4000" dirty="0" smtClean="0"/>
              <a:t>for open </a:t>
            </a:r>
            <a:r>
              <a:rPr lang="en-IE" sz="4000" dirty="0"/>
              <a:t>contract biding with </a:t>
            </a:r>
            <a:r>
              <a:rPr lang="en-IE" sz="4000" dirty="0" smtClean="0"/>
              <a:t>only ‘cheapest’ criteria allowed</a:t>
            </a:r>
            <a:br>
              <a:rPr lang="en-IE" sz="4000" dirty="0" smtClean="0"/>
            </a:br>
            <a:r>
              <a:rPr lang="en-IE" sz="4000" dirty="0"/>
              <a:t/>
            </a:r>
            <a:br>
              <a:rPr lang="en-IE" sz="4000" dirty="0"/>
            </a:br>
            <a:r>
              <a:rPr lang="en-IE" sz="4000" dirty="0"/>
              <a:t>- all public services up for grabs</a:t>
            </a:r>
            <a:r>
              <a:rPr lang="en-IE" sz="3200" dirty="0"/>
              <a:t/>
            </a:r>
            <a:br>
              <a:rPr lang="en-IE" sz="3200" dirty="0"/>
            </a:br>
            <a:endParaRPr lang="en-IE" sz="3200" dirty="0"/>
          </a:p>
        </p:txBody>
      </p:sp>
    </p:spTree>
    <p:extLst>
      <p:ext uri="{BB962C8B-B14F-4D97-AF65-F5344CB8AC3E}">
        <p14:creationId xmlns:p14="http://schemas.microsoft.com/office/powerpoint/2010/main" val="2087530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600" dirty="0"/>
              <a:t>Extremist viewpoint reflected in </a:t>
            </a:r>
            <a:r>
              <a:rPr lang="en-IE" sz="3600" dirty="0" smtClean="0"/>
              <a:t>EU-US</a:t>
            </a:r>
            <a:br>
              <a:rPr lang="en-IE" sz="3600" dirty="0" smtClean="0"/>
            </a:br>
            <a:r>
              <a:rPr lang="en-IE" sz="3600" dirty="0" smtClean="0"/>
              <a:t>‘High </a:t>
            </a:r>
            <a:r>
              <a:rPr lang="en-IE" sz="3600" dirty="0"/>
              <a:t>Level Working Group on Jobs and Growth (HLWG)’ </a:t>
            </a:r>
            <a:r>
              <a:rPr lang="en-IE" sz="3600" dirty="0" smtClean="0"/>
              <a:t/>
            </a:r>
            <a:br>
              <a:rPr lang="en-IE" sz="3600" dirty="0" smtClean="0"/>
            </a:br>
            <a:r>
              <a:rPr lang="en-IE" sz="3600" dirty="0"/>
              <a:t/>
            </a:r>
            <a:br>
              <a:rPr lang="en-IE" sz="3600" dirty="0"/>
            </a:br>
            <a:r>
              <a:rPr lang="en-IE" sz="3600" dirty="0" smtClean="0"/>
              <a:t>A stated </a:t>
            </a:r>
            <a:r>
              <a:rPr lang="en-IE" sz="3600" dirty="0"/>
              <a:t>objectives is:  </a:t>
            </a:r>
            <a:r>
              <a:rPr lang="en-IE" sz="3600" dirty="0" smtClean="0"/>
              <a:t/>
            </a:r>
            <a:br>
              <a:rPr lang="en-IE" sz="3600" dirty="0" smtClean="0"/>
            </a:br>
            <a:r>
              <a:rPr lang="en-IE" sz="3600" dirty="0" smtClean="0"/>
              <a:t>“elimination</a:t>
            </a:r>
            <a:r>
              <a:rPr lang="en-IE" sz="3600" dirty="0"/>
              <a:t>, reduction, or prevention of unnecessary ‘behind the border’ non-tariff barriers to trade in all </a:t>
            </a:r>
            <a:r>
              <a:rPr lang="en-IE" sz="3600" dirty="0" smtClean="0"/>
              <a:t>categories”</a:t>
            </a:r>
            <a:r>
              <a:rPr lang="en-IE" sz="3200" dirty="0" smtClean="0"/>
              <a:t/>
            </a:r>
            <a:br>
              <a:rPr lang="en-IE" sz="3200" dirty="0" smtClean="0"/>
            </a:br>
            <a:r>
              <a:rPr lang="en-IE" sz="3200" dirty="0" smtClean="0"/>
              <a:t> </a:t>
            </a:r>
            <a:r>
              <a:rPr lang="en-IE" sz="1400" dirty="0" smtClean="0">
                <a:hlinkClick r:id="rId2"/>
              </a:rPr>
              <a:t>http</a:t>
            </a:r>
            <a:r>
              <a:rPr lang="en-IE" sz="1400" dirty="0">
                <a:hlinkClick r:id="rId2"/>
              </a:rPr>
              <a:t>://</a:t>
            </a:r>
            <a:r>
              <a:rPr lang="en-IE" sz="1400" dirty="0" smtClean="0">
                <a:hlinkClick r:id="rId2"/>
              </a:rPr>
              <a:t>www.ustr.gov/about-us/press-office/reports-and-publications/2013/final-report-us-eu-hlwg</a:t>
            </a:r>
            <a:r>
              <a:rPr lang="en-IE" sz="1400" dirty="0" smtClean="0"/>
              <a:t> </a:t>
            </a:r>
            <a:endParaRPr lang="en-IE" sz="1400" dirty="0"/>
          </a:p>
        </p:txBody>
      </p:sp>
    </p:spTree>
    <p:extLst>
      <p:ext uri="{BB962C8B-B14F-4D97-AF65-F5344CB8AC3E}">
        <p14:creationId xmlns:p14="http://schemas.microsoft.com/office/powerpoint/2010/main" val="2839825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b="1" u="sng" dirty="0" smtClean="0"/>
              <a:t>#8</a:t>
            </a:r>
            <a:r>
              <a:rPr lang="en-IE" sz="3200" b="1" u="sng" dirty="0"/>
              <a:t>. Resistance Is Fertile, and Global </a:t>
            </a:r>
            <a:r>
              <a:rPr lang="en-IE" sz="3200" dirty="0" smtClean="0"/>
              <a:t/>
            </a:r>
            <a:br>
              <a:rPr lang="en-IE" sz="3200" dirty="0" smtClean="0"/>
            </a:br>
            <a:r>
              <a:rPr lang="en-IE" sz="3200" b="1" dirty="0" smtClean="0"/>
              <a:t>Trade Unions: </a:t>
            </a:r>
            <a:r>
              <a:rPr lang="en-IE" sz="3200" dirty="0" smtClean="0"/>
              <a:t>- the key means of defeating the TTIP </a:t>
            </a:r>
            <a:br>
              <a:rPr lang="en-IE" sz="3200" dirty="0" smtClean="0"/>
            </a:br>
            <a:r>
              <a:rPr lang="en-IE" sz="3200" dirty="0" smtClean="0"/>
              <a:t>- ICTU motion at congress</a:t>
            </a:r>
            <a:br>
              <a:rPr lang="en-IE" sz="3200" dirty="0" smtClean="0"/>
            </a:br>
            <a:r>
              <a:rPr lang="en-IE" sz="3200" b="1" dirty="0" smtClean="0"/>
              <a:t>Civil Society: </a:t>
            </a:r>
            <a:r>
              <a:rPr lang="en-IE" sz="3200" dirty="0" smtClean="0"/>
              <a:t>E.g.: Self-organised </a:t>
            </a:r>
            <a:r>
              <a:rPr lang="en-IE" sz="3200" dirty="0"/>
              <a:t>European Citizens’ Initiative </a:t>
            </a:r>
            <a:r>
              <a:rPr lang="en-IE" sz="3200" dirty="0" smtClean="0"/>
              <a:t>against </a:t>
            </a:r>
            <a:r>
              <a:rPr lang="en-IE" sz="3200" dirty="0"/>
              <a:t>TTIP and </a:t>
            </a:r>
            <a:r>
              <a:rPr lang="en-IE" sz="3200" dirty="0" smtClean="0"/>
              <a:t>CETA</a:t>
            </a:r>
            <a:br>
              <a:rPr lang="en-IE" sz="3200" dirty="0" smtClean="0"/>
            </a:br>
            <a:r>
              <a:rPr lang="en-IE" sz="3200" dirty="0" smtClean="0"/>
              <a:t/>
            </a:r>
            <a:br>
              <a:rPr lang="en-IE" sz="3200" dirty="0" smtClean="0"/>
            </a:br>
            <a:r>
              <a:rPr lang="en-IE" sz="3200" dirty="0"/>
              <a:t/>
            </a:r>
            <a:br>
              <a:rPr lang="en-IE" sz="3200" dirty="0"/>
            </a:br>
            <a:r>
              <a:rPr lang="en-IE" sz="3200" dirty="0" smtClean="0"/>
              <a:t/>
            </a:r>
            <a:br>
              <a:rPr lang="en-IE" sz="3200" dirty="0" smtClean="0"/>
            </a:br>
            <a:r>
              <a:rPr lang="en-IE" sz="3200" dirty="0"/>
              <a:t/>
            </a:r>
            <a:br>
              <a:rPr lang="en-IE" sz="3200" dirty="0"/>
            </a:br>
            <a:r>
              <a:rPr lang="en-IE" sz="3200" dirty="0"/>
              <a:t/>
            </a:r>
            <a:br>
              <a:rPr lang="en-IE" sz="3200" dirty="0"/>
            </a:br>
            <a:r>
              <a:rPr lang="en-IE" sz="3200" dirty="0"/>
              <a:t/>
            </a:r>
            <a:br>
              <a:rPr lang="en-IE" sz="3200" dirty="0"/>
            </a:br>
            <a:endParaRPr lang="en-IE" sz="3200" dirty="0"/>
          </a:p>
        </p:txBody>
      </p:sp>
      <p:pic>
        <p:nvPicPr>
          <p:cNvPr id="3" name="Picture 2"/>
          <p:cNvPicPr/>
          <p:nvPr/>
        </p:nvPicPr>
        <p:blipFill>
          <a:blip r:embed="rId2"/>
          <a:stretch>
            <a:fillRect/>
          </a:stretch>
        </p:blipFill>
        <p:spPr>
          <a:xfrm>
            <a:off x="1524000" y="2895600"/>
            <a:ext cx="6096000" cy="3733800"/>
          </a:xfrm>
          <a:prstGeom prst="rect">
            <a:avLst/>
          </a:prstGeom>
        </p:spPr>
      </p:pic>
    </p:spTree>
    <p:extLst>
      <p:ext uri="{BB962C8B-B14F-4D97-AF65-F5344CB8AC3E}">
        <p14:creationId xmlns:p14="http://schemas.microsoft.com/office/powerpoint/2010/main" val="1774960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endParaRPr lang="en-IE" sz="5400" dirty="0"/>
          </a:p>
        </p:txBody>
      </p:sp>
      <p:pic>
        <p:nvPicPr>
          <p:cNvPr id="4" name="Picture 3"/>
          <p:cNvPicPr/>
          <p:nvPr/>
        </p:nvPicPr>
        <p:blipFill rotWithShape="1">
          <a:blip r:embed="rId2"/>
          <a:srcRect l="29542" r="9323" b="5284"/>
          <a:stretch/>
        </p:blipFill>
        <p:spPr bwMode="auto">
          <a:xfrm>
            <a:off x="304800" y="328448"/>
            <a:ext cx="8153400" cy="601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9360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b="1" dirty="0"/>
              <a:t>‘We are fed up!’: </a:t>
            </a:r>
            <a:r>
              <a:rPr lang="en-IE" dirty="0" smtClean="0"/>
              <a:t/>
            </a:r>
            <a:br>
              <a:rPr lang="en-IE" dirty="0" smtClean="0"/>
            </a:br>
            <a:r>
              <a:rPr lang="en-IE" dirty="0" smtClean="0"/>
              <a:t>50,000 </a:t>
            </a:r>
            <a:r>
              <a:rPr lang="en-IE" dirty="0"/>
              <a:t>march against TTIP &amp; GMOs in Berlin, January 17, </a:t>
            </a:r>
            <a:r>
              <a:rPr lang="en-IE" dirty="0" smtClean="0"/>
              <a:t>2015</a:t>
            </a:r>
            <a:br>
              <a:rPr lang="en-IE" dirty="0" smtClean="0"/>
            </a:br>
            <a:r>
              <a:rPr lang="en-IE" dirty="0"/>
              <a:t/>
            </a:r>
            <a:br>
              <a:rPr lang="en-IE" dirty="0"/>
            </a:br>
            <a:r>
              <a:rPr lang="en-IE" dirty="0" smtClean="0"/>
              <a:t/>
            </a:r>
            <a:br>
              <a:rPr lang="en-IE" dirty="0" smtClean="0"/>
            </a:br>
            <a:r>
              <a:rPr lang="en-IE" dirty="0"/>
              <a:t/>
            </a:r>
            <a:br>
              <a:rPr lang="en-IE" dirty="0"/>
            </a:br>
            <a:r>
              <a:rPr lang="en-IE" dirty="0" smtClean="0"/>
              <a:t/>
            </a:r>
            <a:br>
              <a:rPr lang="en-IE" dirty="0" smtClean="0"/>
            </a:br>
            <a:r>
              <a:rPr lang="en-IE" dirty="0" smtClean="0"/>
              <a:t/>
            </a:r>
            <a:br>
              <a:rPr lang="en-IE" dirty="0" smtClean="0"/>
            </a:br>
            <a:endParaRPr lang="en-IE" dirty="0"/>
          </a:p>
        </p:txBody>
      </p:sp>
      <p:pic>
        <p:nvPicPr>
          <p:cNvPr id="3" name="Picture 2" descr="German farmers and consumer rights activists perform as the take part in a march to protest against the Transatlantic Trade and Investment Partnership (TTIP), mass husbandry and genetic engineering in front of the Reichtsgas building Berlin, January 17, 2015. (Reuters/Fabrizio Bensch) "/>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4876799" cy="3657600"/>
          </a:xfrm>
          <a:prstGeom prst="rect">
            <a:avLst/>
          </a:prstGeom>
          <a:noFill/>
          <a:ln>
            <a:noFill/>
          </a:ln>
        </p:spPr>
      </p:pic>
    </p:spTree>
    <p:extLst>
      <p:ext uri="{BB962C8B-B14F-4D97-AF65-F5344CB8AC3E}">
        <p14:creationId xmlns:p14="http://schemas.microsoft.com/office/powerpoint/2010/main" val="4022872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r>
              <a:rPr lang="en-IE" sz="3200" dirty="0"/>
              <a:t>- states delegate core powers of courts to private arbitrators </a:t>
            </a:r>
            <a:r>
              <a:rPr lang="en-IE" sz="3200" dirty="0" smtClean="0"/>
              <a:t/>
            </a:r>
            <a:br>
              <a:rPr lang="en-IE" sz="3200" dirty="0" smtClean="0"/>
            </a:br>
            <a:r>
              <a:rPr lang="en-IE" sz="3200" dirty="0"/>
              <a:t/>
            </a:r>
            <a:br>
              <a:rPr lang="en-IE" sz="3200" dirty="0"/>
            </a:br>
            <a:r>
              <a:rPr lang="en-IE" sz="3200" dirty="0"/>
              <a:t>- conflicts with cherished principles of separation of powers, of judicial accountability and independence </a:t>
            </a:r>
            <a:br>
              <a:rPr lang="en-IE" sz="3200" dirty="0"/>
            </a:br>
            <a:r>
              <a:rPr lang="en-IE" sz="3200" dirty="0"/>
              <a:t>- corporations bypass national </a:t>
            </a:r>
            <a:r>
              <a:rPr lang="en-IE" sz="3200" dirty="0" smtClean="0"/>
              <a:t>courts</a:t>
            </a:r>
            <a:br>
              <a:rPr lang="en-IE" sz="3200" dirty="0" smtClean="0"/>
            </a:br>
            <a:r>
              <a:rPr lang="en-IE" sz="3200" dirty="0"/>
              <a:t/>
            </a:r>
            <a:br>
              <a:rPr lang="en-IE" sz="3200" dirty="0"/>
            </a:br>
            <a:r>
              <a:rPr lang="en-IE" sz="3200" dirty="0"/>
              <a:t>- all are equal before the law, but some are more equal than others</a:t>
            </a:r>
            <a:br>
              <a:rPr lang="en-IE" sz="3200" dirty="0"/>
            </a:br>
            <a:endParaRPr lang="en-IE" sz="3200" dirty="0"/>
          </a:p>
        </p:txBody>
      </p:sp>
    </p:spTree>
    <p:extLst>
      <p:ext uri="{BB962C8B-B14F-4D97-AF65-F5344CB8AC3E}">
        <p14:creationId xmlns:p14="http://schemas.microsoft.com/office/powerpoint/2010/main" val="1236050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r>
              <a:rPr lang="en-IE" sz="1400" dirty="0"/>
              <a:t>The TTIP </a:t>
            </a:r>
            <a:r>
              <a:rPr lang="en-IE" sz="1400" dirty="0" smtClean="0"/>
              <a:t>Inform</a:t>
            </a:r>
            <a:br>
              <a:rPr lang="en-IE" sz="1400" dirty="0" smtClean="0"/>
            </a:br>
            <a:r>
              <a:rPr lang="en-IE" sz="1400" dirty="0"/>
              <a:t/>
            </a:r>
            <a:br>
              <a:rPr lang="en-IE" sz="1400" dirty="0"/>
            </a:br>
            <a:r>
              <a:rPr lang="en-IE" sz="1400" dirty="0" smtClean="0"/>
              <a:t/>
            </a:r>
            <a:br>
              <a:rPr lang="en-IE" sz="1400" dirty="0" smtClean="0"/>
            </a:br>
            <a:r>
              <a:rPr lang="en-IE" sz="1400" dirty="0"/>
              <a:t/>
            </a:r>
            <a:br>
              <a:rPr lang="en-IE" sz="1400" dirty="0"/>
            </a:br>
            <a:r>
              <a:rPr lang="en-IE" sz="1400" dirty="0" smtClean="0"/>
              <a:t/>
            </a:r>
            <a:br>
              <a:rPr lang="en-IE" sz="1400" dirty="0" smtClean="0"/>
            </a:br>
            <a:r>
              <a:rPr lang="en-IE" sz="1400" dirty="0"/>
              <a:t/>
            </a:r>
            <a:br>
              <a:rPr lang="en-IE" sz="1400" dirty="0"/>
            </a:br>
            <a:r>
              <a:rPr lang="en-IE" sz="1400" dirty="0" smtClean="0"/>
              <a:t/>
            </a:r>
            <a:br>
              <a:rPr lang="en-IE" sz="1400" dirty="0" smtClean="0"/>
            </a:br>
            <a:r>
              <a:rPr lang="en-IE" sz="1400" dirty="0"/>
              <a:t/>
            </a:r>
            <a:br>
              <a:rPr lang="en-IE" sz="1400" dirty="0"/>
            </a:br>
            <a:r>
              <a:rPr lang="en-IE" sz="1400" dirty="0" smtClean="0"/>
              <a:t/>
            </a:r>
            <a:br>
              <a:rPr lang="en-IE" sz="1400" dirty="0" smtClean="0"/>
            </a:br>
            <a:r>
              <a:rPr lang="en-IE" sz="1400" dirty="0"/>
              <a:t/>
            </a:r>
            <a:br>
              <a:rPr lang="en-IE" sz="1400" dirty="0"/>
            </a:br>
            <a:r>
              <a:rPr lang="en-IE" sz="1400" dirty="0" smtClean="0"/>
              <a:t/>
            </a:r>
            <a:br>
              <a:rPr lang="en-IE" sz="1400" dirty="0" smtClean="0"/>
            </a:br>
            <a:r>
              <a:rPr lang="en-IE" sz="1400" dirty="0"/>
              <a:t/>
            </a:r>
            <a:br>
              <a:rPr lang="en-IE" sz="1400" dirty="0"/>
            </a:br>
            <a:r>
              <a:rPr lang="en-IE" sz="1400" dirty="0" smtClean="0"/>
              <a:t/>
            </a:r>
            <a:br>
              <a:rPr lang="en-IE" sz="1400" dirty="0" smtClean="0"/>
            </a:br>
            <a:r>
              <a:rPr lang="en-IE" sz="2700" b="1" u="sng" dirty="0" smtClean="0"/>
              <a:t>TTIP Information </a:t>
            </a:r>
            <a:r>
              <a:rPr lang="en-IE" sz="2700" b="1" u="sng" dirty="0"/>
              <a:t>Network</a:t>
            </a:r>
            <a:r>
              <a:rPr lang="en-IE" sz="2700" u="sng" dirty="0"/>
              <a:t>:</a:t>
            </a:r>
            <a:r>
              <a:rPr lang="en-IE" sz="2700" dirty="0"/>
              <a:t/>
            </a:r>
            <a:br>
              <a:rPr lang="en-IE" sz="2700" dirty="0"/>
            </a:br>
            <a:r>
              <a:rPr lang="en-IE" sz="2700" dirty="0"/>
              <a:t>ATTAC </a:t>
            </a:r>
            <a:r>
              <a:rPr lang="en-IE" sz="2700" dirty="0" smtClean="0"/>
              <a:t>Ireland	An Taisce 	Centre </a:t>
            </a:r>
            <a:r>
              <a:rPr lang="en-IE" sz="2700" dirty="0"/>
              <a:t>for Global Education</a:t>
            </a:r>
            <a:br>
              <a:rPr lang="en-IE" sz="2700" dirty="0"/>
            </a:br>
            <a:r>
              <a:rPr lang="en-IE" sz="2700" dirty="0"/>
              <a:t>Comhlámh Trade Justice </a:t>
            </a:r>
            <a:r>
              <a:rPr lang="en-IE" sz="2700" dirty="0" smtClean="0"/>
              <a:t>Group	Debt &amp; Development Coalition</a:t>
            </a:r>
            <a:r>
              <a:rPr lang="en-IE" sz="2700" dirty="0"/>
              <a:t/>
            </a:r>
            <a:br>
              <a:rPr lang="en-IE" sz="2700" dirty="0"/>
            </a:br>
            <a:r>
              <a:rPr lang="en-IE" sz="2700" dirty="0"/>
              <a:t>Euro-Toques </a:t>
            </a:r>
            <a:r>
              <a:rPr lang="en-IE" sz="2700" dirty="0" smtClean="0"/>
              <a:t>			Ireland People’s </a:t>
            </a:r>
            <a:r>
              <a:rPr lang="en-IE" sz="2700" dirty="0"/>
              <a:t>Movement</a:t>
            </a:r>
            <a:br>
              <a:rPr lang="en-IE" sz="2700" dirty="0"/>
            </a:br>
            <a:r>
              <a:rPr lang="en-IE" sz="2700" dirty="0"/>
              <a:t>Presentation Justice </a:t>
            </a:r>
            <a:r>
              <a:rPr lang="en-IE" sz="2700" dirty="0" smtClean="0"/>
              <a:t>Network		Trade </a:t>
            </a:r>
            <a:r>
              <a:rPr lang="en-IE" sz="2700" dirty="0"/>
              <a:t>Union Left Forum</a:t>
            </a:r>
            <a:br>
              <a:rPr lang="en-IE" sz="2700" dirty="0"/>
            </a:br>
            <a:r>
              <a:rPr lang="en-IE" sz="2700" dirty="0" smtClean="0"/>
              <a:t>Trócaire	UNITE </a:t>
            </a:r>
            <a:r>
              <a:rPr lang="en-IE" sz="2700" dirty="0"/>
              <a:t>– The </a:t>
            </a:r>
            <a:r>
              <a:rPr lang="en-IE" sz="2700" dirty="0" smtClean="0"/>
              <a:t>Union 	Young </a:t>
            </a:r>
            <a:r>
              <a:rPr lang="en-IE" sz="2700" dirty="0"/>
              <a:t>Friends of the Earth</a:t>
            </a:r>
            <a:r>
              <a:rPr lang="en-IE" sz="2200" dirty="0"/>
              <a:t/>
            </a:r>
            <a:br>
              <a:rPr lang="en-IE" sz="2200" dirty="0"/>
            </a:br>
            <a:r>
              <a:rPr lang="en-IE" sz="2200" u="sng" dirty="0">
                <a:hlinkClick r:id="rId2"/>
              </a:rPr>
              <a:t>www.TTIP.ie</a:t>
            </a:r>
            <a:r>
              <a:rPr lang="en-IE" sz="2200" dirty="0"/>
              <a:t/>
            </a:r>
            <a:br>
              <a:rPr lang="en-IE" sz="2200" dirty="0"/>
            </a:br>
            <a:r>
              <a:rPr lang="en-IE" sz="2200" u="sng" dirty="0">
                <a:hlinkClick r:id="rId3"/>
              </a:rPr>
              <a:t>https://www.facebook.com/TTIPInformationNetwork</a:t>
            </a:r>
            <a:r>
              <a:rPr lang="en-IE" sz="2200" dirty="0"/>
              <a:t/>
            </a:r>
            <a:br>
              <a:rPr lang="en-IE" sz="2200" dirty="0"/>
            </a:br>
            <a:endParaRPr lang="en-IE" sz="2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228600"/>
            <a:ext cx="5029200" cy="245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412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3600" b="1" dirty="0"/>
              <a:t>3rd multi-sectoral European civil society strategy and campaigning meeting on TTIP</a:t>
            </a:r>
            <a:r>
              <a:rPr lang="en-IE" sz="3200" b="1" dirty="0"/>
              <a:t/>
            </a:r>
            <a:br>
              <a:rPr lang="en-IE" sz="3200" b="1" dirty="0"/>
            </a:br>
            <a:r>
              <a:rPr lang="en-IE" sz="3200" b="1" dirty="0" smtClean="0"/>
              <a:t>2nd-3rd </a:t>
            </a:r>
            <a:r>
              <a:rPr lang="en-IE" sz="3200" b="1" dirty="0"/>
              <a:t>February 2015 – </a:t>
            </a:r>
            <a:r>
              <a:rPr lang="en-IE" sz="3200" b="1" dirty="0" smtClean="0"/>
              <a:t>Brussels</a:t>
            </a:r>
            <a:br>
              <a:rPr lang="en-IE" sz="3200" b="1" dirty="0" smtClean="0"/>
            </a:br>
            <a:r>
              <a:rPr lang="en-IE" sz="3200" dirty="0"/>
              <a:t/>
            </a:r>
            <a:br>
              <a:rPr lang="en-IE" sz="3200" dirty="0"/>
            </a:br>
            <a:r>
              <a:rPr lang="en-IE" sz="3200" u="sng" dirty="0"/>
              <a:t>Hosted by</a:t>
            </a:r>
            <a:r>
              <a:rPr lang="en-IE" sz="3200" dirty="0"/>
              <a:t/>
            </a:r>
            <a:br>
              <a:rPr lang="en-IE" sz="3200" dirty="0"/>
            </a:br>
            <a:r>
              <a:rPr lang="en-IE" sz="3200" dirty="0"/>
              <a:t>Seattle to Brussels Network - </a:t>
            </a:r>
            <a:r>
              <a:rPr lang="en-IE" sz="3200" dirty="0" smtClean="0">
                <a:hlinkClick r:id="rId2"/>
              </a:rPr>
              <a:t>www.s2bnetwork.org</a:t>
            </a:r>
            <a:r>
              <a:rPr lang="en-IE" sz="3200" dirty="0" smtClean="0"/>
              <a:t> </a:t>
            </a:r>
            <a:r>
              <a:rPr lang="en-IE" sz="3200" dirty="0"/>
              <a:t/>
            </a:r>
            <a:br>
              <a:rPr lang="en-IE" sz="3200" dirty="0"/>
            </a:br>
            <a:r>
              <a:rPr lang="en-IE" sz="3200" dirty="0"/>
              <a:t>Rosa Luxemburg Foundation Brussels Office – </a:t>
            </a:r>
            <a:r>
              <a:rPr lang="en-IE" sz="3200" dirty="0" smtClean="0">
                <a:hlinkClick r:id="rId3"/>
              </a:rPr>
              <a:t>www.rosalux-europa.info</a:t>
            </a:r>
            <a:r>
              <a:rPr lang="en-IE" sz="3200" dirty="0" smtClean="0"/>
              <a:t> </a:t>
            </a:r>
            <a:r>
              <a:rPr lang="en-IE" sz="3200" dirty="0"/>
              <a:t/>
            </a:r>
            <a:br>
              <a:rPr lang="en-IE" sz="3200" dirty="0"/>
            </a:br>
            <a:r>
              <a:rPr lang="en-IE" sz="3200" dirty="0" err="1"/>
              <a:t>Stopp</a:t>
            </a:r>
            <a:r>
              <a:rPr lang="en-IE" sz="3200" dirty="0"/>
              <a:t> TTIP – </a:t>
            </a:r>
            <a:r>
              <a:rPr lang="en-IE" sz="3200" dirty="0" smtClean="0">
                <a:hlinkClick r:id="rId4"/>
              </a:rPr>
              <a:t>www.stop-ttip.org</a:t>
            </a:r>
            <a:r>
              <a:rPr lang="en-IE" sz="3200" dirty="0" smtClean="0"/>
              <a:t> </a:t>
            </a:r>
            <a:r>
              <a:rPr lang="en-IE" sz="3200" dirty="0"/>
              <a:t/>
            </a:r>
            <a:br>
              <a:rPr lang="en-IE" sz="3200" dirty="0"/>
            </a:br>
            <a:r>
              <a:rPr lang="en-IE" sz="3200" dirty="0"/>
              <a:t>European Attac Network – </a:t>
            </a:r>
            <a:r>
              <a:rPr lang="en-IE" sz="3200" dirty="0" smtClean="0">
                <a:hlinkClick r:id="rId5"/>
              </a:rPr>
              <a:t>www.attac.org</a:t>
            </a:r>
            <a:r>
              <a:rPr lang="en-IE" sz="3200" dirty="0" smtClean="0"/>
              <a:t> </a:t>
            </a:r>
            <a:r>
              <a:rPr lang="en-IE" sz="3200" dirty="0"/>
              <a:t/>
            </a:r>
            <a:br>
              <a:rPr lang="en-IE" sz="3200" dirty="0"/>
            </a:br>
            <a:r>
              <a:rPr lang="en-IE" sz="3200" dirty="0" err="1"/>
              <a:t>EDRi</a:t>
            </a:r>
            <a:r>
              <a:rPr lang="en-IE" sz="3200" dirty="0"/>
              <a:t> – </a:t>
            </a:r>
            <a:r>
              <a:rPr lang="en-IE" sz="3200" dirty="0" smtClean="0">
                <a:hlinkClick r:id="rId6"/>
              </a:rPr>
              <a:t>www.edri.org</a:t>
            </a:r>
            <a:r>
              <a:rPr lang="en-IE" sz="3200" dirty="0" smtClean="0"/>
              <a:t> </a:t>
            </a:r>
            <a:r>
              <a:rPr lang="en-IE" sz="3200" dirty="0"/>
              <a:t/>
            </a:r>
            <a:br>
              <a:rPr lang="en-IE" sz="3200" dirty="0"/>
            </a:br>
            <a:r>
              <a:rPr lang="en-IE" sz="3200" dirty="0"/>
              <a:t>German NGO Forum on Environment &amp; Development - </a:t>
            </a:r>
            <a:r>
              <a:rPr lang="en-IE" sz="3200" dirty="0" smtClean="0">
                <a:hlinkClick r:id="rId7"/>
              </a:rPr>
              <a:t>www.forumue.de</a:t>
            </a:r>
            <a:r>
              <a:rPr lang="en-IE" sz="3200" dirty="0" smtClean="0"/>
              <a:t> </a:t>
            </a:r>
            <a:r>
              <a:rPr lang="en-IE" sz="3200" dirty="0"/>
              <a:t/>
            </a:r>
            <a:br>
              <a:rPr lang="en-IE" sz="3200" dirty="0"/>
            </a:br>
            <a:r>
              <a:rPr lang="en-IE" sz="3200" dirty="0"/>
              <a:t>AK Europa - </a:t>
            </a:r>
            <a:r>
              <a:rPr lang="en-IE" sz="3200" dirty="0" smtClean="0">
                <a:hlinkClick r:id="rId8"/>
              </a:rPr>
              <a:t>www.akeuropa.eu</a:t>
            </a:r>
            <a:r>
              <a:rPr lang="en-IE" sz="3200" dirty="0" smtClean="0"/>
              <a:t> </a:t>
            </a:r>
            <a:r>
              <a:rPr lang="en-IE" sz="3200" dirty="0"/>
              <a:t/>
            </a:r>
            <a:br>
              <a:rPr lang="en-IE" sz="3200" dirty="0"/>
            </a:br>
            <a:endParaRPr lang="en-IE" sz="3200" dirty="0"/>
          </a:p>
        </p:txBody>
      </p:sp>
    </p:spTree>
    <p:extLst>
      <p:ext uri="{BB962C8B-B14F-4D97-AF65-F5344CB8AC3E}">
        <p14:creationId xmlns:p14="http://schemas.microsoft.com/office/powerpoint/2010/main" val="4003147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54762"/>
          </a:xfrm>
        </p:spPr>
        <p:txBody>
          <a:bodyPr>
            <a:normAutofit/>
          </a:bodyPr>
          <a:lstStyle/>
          <a:p>
            <a:pPr algn="l"/>
            <a:r>
              <a:rPr lang="en-IE" sz="3200" b="1" dirty="0"/>
              <a:t>With the support </a:t>
            </a:r>
            <a:r>
              <a:rPr lang="en-IE" sz="3200" b="1" dirty="0" smtClean="0"/>
              <a:t>of:</a:t>
            </a:r>
            <a:r>
              <a:rPr lang="en-IE" sz="3200" dirty="0"/>
              <a:t/>
            </a:r>
            <a:br>
              <a:rPr lang="en-IE" sz="3200" dirty="0"/>
            </a:br>
            <a:r>
              <a:rPr lang="en-IE" sz="3200" dirty="0" smtClean="0"/>
              <a:t/>
            </a:r>
            <a:br>
              <a:rPr lang="en-IE" sz="3200" dirty="0" smtClean="0"/>
            </a:br>
            <a:r>
              <a:rPr lang="en-IE" sz="2400" dirty="0" err="1" smtClean="0"/>
              <a:t>Campaña</a:t>
            </a:r>
            <a:r>
              <a:rPr lang="en-IE" sz="2400" dirty="0" smtClean="0"/>
              <a:t> </a:t>
            </a:r>
            <a:r>
              <a:rPr lang="en-IE" sz="2400" dirty="0"/>
              <a:t>No al </a:t>
            </a:r>
            <a:r>
              <a:rPr lang="en-IE" sz="2400" dirty="0" err="1"/>
              <a:t>Tratado</a:t>
            </a:r>
            <a:r>
              <a:rPr lang="en-IE" sz="2400" dirty="0"/>
              <a:t> </a:t>
            </a:r>
            <a:r>
              <a:rPr lang="en-IE" sz="2400" dirty="0" err="1"/>
              <a:t>Transatlántico</a:t>
            </a:r>
            <a:r>
              <a:rPr lang="en-IE" sz="2400" dirty="0"/>
              <a:t> de </a:t>
            </a:r>
            <a:r>
              <a:rPr lang="en-IE" sz="2400" dirty="0" err="1"/>
              <a:t>Comercio</a:t>
            </a:r>
            <a:r>
              <a:rPr lang="en-IE" sz="2400" dirty="0"/>
              <a:t> e </a:t>
            </a:r>
            <a:r>
              <a:rPr lang="en-IE" sz="2400" dirty="0" err="1"/>
              <a:t>Inversión</a:t>
            </a:r>
            <a:r>
              <a:rPr lang="en-IE" sz="2400" dirty="0"/>
              <a:t> (Spain) </a:t>
            </a:r>
            <a:r>
              <a:rPr lang="en-IE" sz="2400" dirty="0" smtClean="0"/>
              <a:t>– </a:t>
            </a:r>
            <a:r>
              <a:rPr lang="en-IE" sz="2400" dirty="0" smtClean="0">
                <a:hlinkClick r:id="rId2"/>
              </a:rPr>
              <a:t>www.noalttip.blogspot.com.es</a:t>
            </a:r>
            <a:r>
              <a:rPr lang="en-IE" sz="2400" dirty="0" smtClean="0"/>
              <a:t> </a:t>
            </a:r>
            <a:r>
              <a:rPr lang="en-IE" sz="2400" dirty="0"/>
              <a:t/>
            </a:r>
            <a:br>
              <a:rPr lang="en-IE" sz="2400" dirty="0"/>
            </a:br>
            <a:r>
              <a:rPr lang="en-IE" sz="2400" dirty="0" err="1" smtClean="0"/>
              <a:t>Plataforma</a:t>
            </a:r>
            <a:r>
              <a:rPr lang="en-IE" sz="2400" dirty="0" smtClean="0"/>
              <a:t> </a:t>
            </a:r>
            <a:r>
              <a:rPr lang="en-IE" sz="2400" dirty="0" err="1"/>
              <a:t>Não</a:t>
            </a:r>
            <a:r>
              <a:rPr lang="en-IE" sz="2400" dirty="0"/>
              <a:t>-</a:t>
            </a:r>
            <a:r>
              <a:rPr lang="en-IE" sz="2400" dirty="0" err="1"/>
              <a:t>ao</a:t>
            </a:r>
            <a:r>
              <a:rPr lang="en-IE" sz="2400" dirty="0"/>
              <a:t>-TTIP (Portugal) - </a:t>
            </a:r>
            <a:r>
              <a:rPr lang="en-IE" sz="2400" dirty="0" smtClean="0">
                <a:hlinkClick r:id="rId3"/>
              </a:rPr>
              <a:t>www.nao-ao-ttip.pt</a:t>
            </a:r>
            <a:r>
              <a:rPr lang="en-IE" sz="2400" dirty="0" smtClean="0"/>
              <a:t> </a:t>
            </a:r>
            <a:r>
              <a:rPr lang="en-IE" sz="2400" dirty="0"/>
              <a:t/>
            </a:r>
            <a:br>
              <a:rPr lang="en-IE" sz="2400" dirty="0"/>
            </a:br>
            <a:r>
              <a:rPr lang="en-IE" sz="2400" dirty="0" smtClean="0"/>
              <a:t>Coalition </a:t>
            </a:r>
            <a:r>
              <a:rPr lang="en-IE" sz="2400" dirty="0"/>
              <a:t>against secret (trade) deals (Slovenia)</a:t>
            </a:r>
            <a:br>
              <a:rPr lang="en-IE" sz="2400" dirty="0"/>
            </a:br>
            <a:r>
              <a:rPr lang="en-IE" sz="2400" dirty="0" smtClean="0"/>
              <a:t>Danish </a:t>
            </a:r>
            <a:r>
              <a:rPr lang="en-IE" sz="2400" dirty="0"/>
              <a:t>TTIP-network</a:t>
            </a:r>
            <a:br>
              <a:rPr lang="en-IE" sz="2400" dirty="0"/>
            </a:br>
            <a:r>
              <a:rPr lang="en-IE" sz="2400" dirty="0" smtClean="0"/>
              <a:t>Stop </a:t>
            </a:r>
            <a:r>
              <a:rPr lang="en-IE" sz="2400" dirty="0" err="1"/>
              <a:t>Tafta</a:t>
            </a:r>
            <a:r>
              <a:rPr lang="en-IE" sz="2400" dirty="0"/>
              <a:t> Luxembourg </a:t>
            </a:r>
            <a:r>
              <a:rPr lang="en-IE" sz="2400" dirty="0" smtClean="0"/>
              <a:t>– </a:t>
            </a:r>
            <a:r>
              <a:rPr lang="en-IE" sz="2400" dirty="0" smtClean="0">
                <a:hlinkClick r:id="rId4"/>
              </a:rPr>
              <a:t>www.stoptafta.lu</a:t>
            </a:r>
            <a:r>
              <a:rPr lang="en-IE" sz="2400" dirty="0" smtClean="0"/>
              <a:t> </a:t>
            </a:r>
            <a:r>
              <a:rPr lang="en-IE" sz="2400" dirty="0"/>
              <a:t/>
            </a:r>
            <a:br>
              <a:rPr lang="en-IE" sz="2400" dirty="0"/>
            </a:br>
            <a:r>
              <a:rPr lang="en-IE" sz="2400" dirty="0" smtClean="0"/>
              <a:t>Stop </a:t>
            </a:r>
            <a:r>
              <a:rPr lang="en-IE" sz="2400" dirty="0"/>
              <a:t>TTIP Italia Campaign - </a:t>
            </a:r>
            <a:r>
              <a:rPr lang="en-IE" sz="2400" dirty="0" smtClean="0">
                <a:hlinkClick r:id="rId5"/>
              </a:rPr>
              <a:t>www.stop-ttip-italia.net</a:t>
            </a:r>
            <a:r>
              <a:rPr lang="en-IE" sz="2400" dirty="0" smtClean="0"/>
              <a:t> </a:t>
            </a:r>
            <a:r>
              <a:rPr lang="en-IE" sz="2400" dirty="0"/>
              <a:t/>
            </a:r>
            <a:br>
              <a:rPr lang="en-IE" sz="2400" dirty="0"/>
            </a:br>
            <a:r>
              <a:rPr lang="en-IE" sz="2400" dirty="0" smtClean="0"/>
              <a:t>TTIP </a:t>
            </a:r>
            <a:r>
              <a:rPr lang="en-IE" sz="2400" dirty="0" err="1"/>
              <a:t>stoppen</a:t>
            </a:r>
            <a:r>
              <a:rPr lang="en-IE" sz="2400" dirty="0"/>
              <a:t>"  (Austria) - </a:t>
            </a:r>
            <a:r>
              <a:rPr lang="en-IE" sz="2400" dirty="0" smtClean="0">
                <a:hlinkClick r:id="rId6"/>
              </a:rPr>
              <a:t>www.ttipstoppen.wordpress.com</a:t>
            </a:r>
            <a:r>
              <a:rPr lang="en-IE" sz="2400" dirty="0" smtClean="0"/>
              <a:t> </a:t>
            </a:r>
            <a:r>
              <a:rPr lang="en-IE" sz="2400" dirty="0"/>
              <a:t/>
            </a:r>
            <a:br>
              <a:rPr lang="en-IE" sz="2400" dirty="0"/>
            </a:br>
            <a:r>
              <a:rPr lang="en-IE" sz="2400" dirty="0" smtClean="0"/>
              <a:t>TTIP-</a:t>
            </a:r>
            <a:r>
              <a:rPr lang="en-IE" sz="2400" dirty="0" err="1" smtClean="0"/>
              <a:t>unfairhandelbar</a:t>
            </a:r>
            <a:r>
              <a:rPr lang="en-IE" sz="2400" dirty="0" smtClean="0"/>
              <a:t> </a:t>
            </a:r>
            <a:r>
              <a:rPr lang="en-IE" sz="2400" dirty="0"/>
              <a:t>(Germany) - </a:t>
            </a:r>
            <a:r>
              <a:rPr lang="en-IE" sz="2400" dirty="0" smtClean="0">
                <a:hlinkClick r:id="rId7"/>
              </a:rPr>
              <a:t>www.ttip-unfairhandelbar.de</a:t>
            </a:r>
            <a:r>
              <a:rPr lang="en-IE" sz="2400" dirty="0" smtClean="0"/>
              <a:t> </a:t>
            </a:r>
            <a:r>
              <a:rPr lang="en-IE" sz="2400" dirty="0"/>
              <a:t/>
            </a:r>
            <a:br>
              <a:rPr lang="en-IE" sz="2400" dirty="0"/>
            </a:br>
            <a:r>
              <a:rPr lang="en-IE" sz="2400" dirty="0" err="1" smtClean="0"/>
              <a:t>Collectif</a:t>
            </a:r>
            <a:r>
              <a:rPr lang="en-IE" sz="2400" dirty="0" smtClean="0"/>
              <a:t> </a:t>
            </a:r>
            <a:r>
              <a:rPr lang="en-IE" sz="2400" dirty="0"/>
              <a:t>national Stop TAFTA - Non au grand </a:t>
            </a:r>
            <a:r>
              <a:rPr lang="en-IE" sz="2400" dirty="0" err="1"/>
              <a:t>marché</a:t>
            </a:r>
            <a:r>
              <a:rPr lang="en-IE" sz="2400" dirty="0"/>
              <a:t> </a:t>
            </a:r>
            <a:r>
              <a:rPr lang="en-IE" sz="2400" dirty="0" err="1"/>
              <a:t>transatlantique</a:t>
            </a:r>
            <a:r>
              <a:rPr lang="en-IE" sz="2400" dirty="0"/>
              <a:t> (France)  </a:t>
            </a:r>
            <a:r>
              <a:rPr lang="en-IE" sz="2400" dirty="0" smtClean="0">
                <a:hlinkClick r:id="rId8"/>
              </a:rPr>
              <a:t>www.collectifstoptafta.org</a:t>
            </a:r>
            <a:r>
              <a:rPr lang="en-IE" sz="2400" dirty="0" smtClean="0"/>
              <a:t> </a:t>
            </a:r>
            <a:r>
              <a:rPr lang="en-IE" sz="2400" dirty="0"/>
              <a:t/>
            </a:r>
            <a:br>
              <a:rPr lang="en-IE" sz="2400" dirty="0"/>
            </a:br>
            <a:r>
              <a:rPr lang="en-IE" sz="2400" dirty="0" smtClean="0"/>
              <a:t>No </a:t>
            </a:r>
            <a:r>
              <a:rPr lang="en-IE" sz="2400" dirty="0"/>
              <a:t>TTIP network Netherlands</a:t>
            </a:r>
            <a:br>
              <a:rPr lang="en-IE" sz="2400" dirty="0"/>
            </a:br>
            <a:r>
              <a:rPr lang="en-IE" sz="2400" dirty="0"/>
              <a:t>TTIP Information Network (Ireland) - </a:t>
            </a:r>
            <a:r>
              <a:rPr lang="en-IE" sz="2400" dirty="0" smtClean="0">
                <a:hlinkClick r:id="rId9"/>
              </a:rPr>
              <a:t>www.TTIP.ie</a:t>
            </a:r>
            <a:r>
              <a:rPr lang="en-IE" sz="2400" dirty="0" smtClean="0"/>
              <a:t> </a:t>
            </a:r>
            <a:endParaRPr lang="en-IE" sz="2400" dirty="0"/>
          </a:p>
        </p:txBody>
      </p:sp>
    </p:spTree>
    <p:extLst>
      <p:ext uri="{BB962C8B-B14F-4D97-AF65-F5344CB8AC3E}">
        <p14:creationId xmlns:p14="http://schemas.microsoft.com/office/powerpoint/2010/main" val="1810719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54762"/>
          </a:xfrm>
        </p:spPr>
        <p:txBody>
          <a:bodyPr>
            <a:normAutofit/>
          </a:bodyPr>
          <a:lstStyle/>
          <a:p>
            <a:pPr algn="l"/>
            <a:r>
              <a:rPr lang="en-IE" b="1" dirty="0"/>
              <a:t>Global Day of Action, 18th April, Against Free Trade &amp; Investment Regimes</a:t>
            </a:r>
            <a:r>
              <a:rPr lang="en-IE" b="1" dirty="0" smtClean="0"/>
              <a:t>:</a:t>
            </a:r>
            <a:br>
              <a:rPr lang="en-IE" b="1" dirty="0" smtClean="0"/>
            </a:br>
            <a:r>
              <a:rPr lang="en-IE" dirty="0"/>
              <a:t/>
            </a:r>
            <a:br>
              <a:rPr lang="en-IE" dirty="0"/>
            </a:br>
            <a:r>
              <a:rPr lang="en-IE" dirty="0"/>
              <a:t>TTIP - Europe &amp; America</a:t>
            </a:r>
            <a:br>
              <a:rPr lang="en-IE" dirty="0"/>
            </a:br>
            <a:r>
              <a:rPr lang="en-IE" dirty="0"/>
              <a:t>CETA - Europe &amp; Canada</a:t>
            </a:r>
            <a:br>
              <a:rPr lang="en-IE" dirty="0"/>
            </a:br>
            <a:r>
              <a:rPr lang="en-IE" dirty="0"/>
              <a:t>EUSFTA - Europe &amp; Singapore</a:t>
            </a:r>
            <a:br>
              <a:rPr lang="en-IE" dirty="0"/>
            </a:br>
            <a:r>
              <a:rPr lang="en-IE" dirty="0"/>
              <a:t>TPP - America &amp; Pacific Countries </a:t>
            </a:r>
            <a:r>
              <a:rPr lang="en-IE" sz="3200" dirty="0"/>
              <a:t/>
            </a:r>
            <a:br>
              <a:rPr lang="en-IE" sz="3200" dirty="0"/>
            </a:br>
            <a:endParaRPr lang="en-IE" sz="3200" dirty="0"/>
          </a:p>
        </p:txBody>
      </p:sp>
    </p:spTree>
    <p:extLst>
      <p:ext uri="{BB962C8B-B14F-4D97-AF65-F5344CB8AC3E}">
        <p14:creationId xmlns:p14="http://schemas.microsoft.com/office/powerpoint/2010/main" val="598510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54762"/>
          </a:xfrm>
        </p:spPr>
        <p:txBody>
          <a:bodyPr>
            <a:normAutofit/>
          </a:bodyPr>
          <a:lstStyle/>
          <a:p>
            <a:pPr algn="l"/>
            <a:r>
              <a:rPr lang="en-IE" sz="3200" dirty="0" smtClean="0"/>
              <a:t> </a:t>
            </a:r>
            <a:endParaRPr lang="en-IE" sz="3200" dirty="0"/>
          </a:p>
        </p:txBody>
      </p:sp>
      <p:sp>
        <p:nvSpPr>
          <p:cNvPr id="4" name="Rectangle 3"/>
          <p:cNvSpPr/>
          <p:nvPr/>
        </p:nvSpPr>
        <p:spPr>
          <a:xfrm>
            <a:off x="228600" y="304800"/>
            <a:ext cx="8077200" cy="6032421"/>
          </a:xfrm>
          <a:prstGeom prst="rect">
            <a:avLst/>
          </a:prstGeom>
        </p:spPr>
        <p:txBody>
          <a:bodyPr wrap="square">
            <a:spAutoFit/>
          </a:bodyPr>
          <a:lstStyle/>
          <a:p>
            <a:r>
              <a:rPr lang="en-IE" sz="4000" b="1" dirty="0"/>
              <a:t>The TTIP and the ISDS</a:t>
            </a:r>
            <a:r>
              <a:rPr lang="en-IE" sz="4000" b="1" dirty="0" smtClean="0"/>
              <a:t>:</a:t>
            </a:r>
          </a:p>
          <a:p>
            <a:endParaRPr lang="en-IE" sz="1200" b="1" dirty="0"/>
          </a:p>
          <a:p>
            <a:r>
              <a:rPr lang="en-IE" sz="4000" dirty="0"/>
              <a:t>-	Destroys democracy</a:t>
            </a:r>
          </a:p>
          <a:p>
            <a:r>
              <a:rPr lang="en-IE" sz="4000" dirty="0"/>
              <a:t>-	Privileges corporations</a:t>
            </a:r>
          </a:p>
          <a:p>
            <a:r>
              <a:rPr lang="en-IE" sz="4000" dirty="0"/>
              <a:t>-	Attacks workers rights</a:t>
            </a:r>
          </a:p>
          <a:p>
            <a:r>
              <a:rPr lang="en-IE" sz="4000" dirty="0"/>
              <a:t>-	</a:t>
            </a:r>
            <a:r>
              <a:rPr lang="en-IE" sz="4000" dirty="0" smtClean="0"/>
              <a:t>Ensures climate </a:t>
            </a:r>
            <a:r>
              <a:rPr lang="en-IE" sz="4000" dirty="0"/>
              <a:t>change</a:t>
            </a:r>
          </a:p>
          <a:p>
            <a:r>
              <a:rPr lang="en-IE" sz="4000" dirty="0"/>
              <a:t>-	Blocks developing  world</a:t>
            </a:r>
          </a:p>
          <a:p>
            <a:pPr marL="1028700" lvl="1" indent="-571500">
              <a:buFontTx/>
              <a:buChar char="-"/>
            </a:pPr>
            <a:r>
              <a:rPr lang="en-IE" sz="4000" dirty="0" smtClean="0"/>
              <a:t>Privatises </a:t>
            </a:r>
            <a:r>
              <a:rPr lang="en-IE" sz="4000" dirty="0"/>
              <a:t>public </a:t>
            </a:r>
            <a:r>
              <a:rPr lang="en-IE" sz="4000" dirty="0" smtClean="0"/>
              <a:t>services</a:t>
            </a:r>
          </a:p>
          <a:p>
            <a:pPr marL="1028700" lvl="1" indent="-571500">
              <a:buFontTx/>
              <a:buChar char="-"/>
            </a:pPr>
            <a:r>
              <a:rPr lang="en-IE" sz="4000" dirty="0" smtClean="0"/>
              <a:t>Destroys </a:t>
            </a:r>
            <a:r>
              <a:rPr lang="en-IE" sz="4000" dirty="0"/>
              <a:t>the </a:t>
            </a:r>
            <a:r>
              <a:rPr lang="en-IE" sz="4000" dirty="0" smtClean="0"/>
              <a:t>internet</a:t>
            </a:r>
          </a:p>
          <a:p>
            <a:pPr marL="571500" indent="-571500">
              <a:buFontTx/>
              <a:buChar char="-"/>
            </a:pPr>
            <a:endParaRPr lang="en-IE" sz="1400" dirty="0"/>
          </a:p>
          <a:p>
            <a:r>
              <a:rPr lang="en-IE" sz="4000" b="1" dirty="0"/>
              <a:t>People Power Will Defeat It!</a:t>
            </a:r>
          </a:p>
        </p:txBody>
      </p:sp>
    </p:spTree>
    <p:extLst>
      <p:ext uri="{BB962C8B-B14F-4D97-AF65-F5344CB8AC3E}">
        <p14:creationId xmlns:p14="http://schemas.microsoft.com/office/powerpoint/2010/main" val="279292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b="1" dirty="0"/>
              <a:t>Example 2001: </a:t>
            </a:r>
            <a:r>
              <a:rPr lang="en-IE" sz="3200" b="1" dirty="0" smtClean="0"/>
              <a:t/>
            </a:r>
            <a:br>
              <a:rPr lang="en-IE" sz="3200" b="1" dirty="0" smtClean="0"/>
            </a:br>
            <a:r>
              <a:rPr lang="en-IE" sz="3200" dirty="0"/>
              <a:t/>
            </a:r>
            <a:br>
              <a:rPr lang="en-IE" sz="3200" dirty="0"/>
            </a:br>
            <a:r>
              <a:rPr lang="en-IE" sz="3200" dirty="0"/>
              <a:t>Cosmetics billionaire Ralph Lauder (CME) V’s Czech Republic</a:t>
            </a:r>
            <a:r>
              <a:rPr lang="en-IE" sz="3200" dirty="0" smtClean="0"/>
              <a:t>:</a:t>
            </a:r>
            <a:br>
              <a:rPr lang="en-IE" sz="3200" dirty="0" smtClean="0"/>
            </a:br>
            <a:r>
              <a:rPr lang="en-IE" sz="3200" dirty="0"/>
              <a:t/>
            </a:r>
            <a:br>
              <a:rPr lang="en-IE" sz="3200" dirty="0"/>
            </a:br>
            <a:r>
              <a:rPr lang="en-IE" sz="3200" dirty="0"/>
              <a:t>- ISDS ‘compensation’ $353m because of change to regulation of commercial TV licencing</a:t>
            </a:r>
            <a:br>
              <a:rPr lang="en-IE" sz="3200" dirty="0"/>
            </a:br>
            <a:r>
              <a:rPr lang="en-IE" sz="3200" dirty="0"/>
              <a:t>- equal to annual Czech health-care </a:t>
            </a:r>
            <a:r>
              <a:rPr lang="en-IE" sz="3200" dirty="0" smtClean="0"/>
              <a:t>budget</a:t>
            </a:r>
            <a:br>
              <a:rPr lang="en-IE" sz="3200" dirty="0" smtClean="0"/>
            </a:br>
            <a:r>
              <a:rPr lang="en-IE" sz="3200" dirty="0"/>
              <a:t/>
            </a:r>
            <a:br>
              <a:rPr lang="en-IE" sz="3200" dirty="0"/>
            </a:br>
            <a:r>
              <a:rPr lang="en-IE" sz="3200" dirty="0"/>
              <a:t>- adjusted (2012) as if was USA for population and size of economy (GDP) = $131 billion ($131,000,000,000</a:t>
            </a:r>
            <a:r>
              <a:rPr lang="en-IE" sz="3200" dirty="0" smtClean="0"/>
              <a:t>)</a:t>
            </a:r>
            <a:endParaRPr lang="en-IE" sz="3200" dirty="0"/>
          </a:p>
        </p:txBody>
      </p:sp>
    </p:spTree>
    <p:extLst>
      <p:ext uri="{BB962C8B-B14F-4D97-AF65-F5344CB8AC3E}">
        <p14:creationId xmlns:p14="http://schemas.microsoft.com/office/powerpoint/2010/main" val="31751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b="1" dirty="0"/>
              <a:t>Example 2013: </a:t>
            </a:r>
            <a:r>
              <a:rPr lang="en-IE" sz="3200" b="1" dirty="0" smtClean="0"/>
              <a:t/>
            </a:r>
            <a:br>
              <a:rPr lang="en-IE" sz="3200" b="1" dirty="0" smtClean="0"/>
            </a:br>
            <a:r>
              <a:rPr lang="en-IE" sz="3200" dirty="0"/>
              <a:t/>
            </a:r>
            <a:br>
              <a:rPr lang="en-IE" sz="3200" dirty="0"/>
            </a:br>
            <a:r>
              <a:rPr lang="en-IE" sz="3200" dirty="0"/>
              <a:t>- Ruling by Ecuadorian court ordering Chevron to pay $19 billion to pay for their environmental destruction in Ecuador, overturned by </a:t>
            </a:r>
            <a:r>
              <a:rPr lang="en-IE" sz="3200" dirty="0" smtClean="0"/>
              <a:t>IDSD</a:t>
            </a:r>
            <a:br>
              <a:rPr lang="en-IE" sz="3200" dirty="0" smtClean="0"/>
            </a:br>
            <a:r>
              <a:rPr lang="en-IE" sz="3200" dirty="0"/>
              <a:t/>
            </a:r>
            <a:br>
              <a:rPr lang="en-IE" sz="3200" dirty="0"/>
            </a:br>
            <a:r>
              <a:rPr lang="en-IE" sz="3200" dirty="0"/>
              <a:t>- Ecuadorian court was overruled under 1993 US-Ecuador treaty called ‘Encouragement And Reciprocal Protection Of Investments’ </a:t>
            </a:r>
            <a:r>
              <a:rPr lang="en-IE" sz="3200" dirty="0" smtClean="0"/>
              <a:t>agreement</a:t>
            </a:r>
            <a:endParaRPr lang="en-IE" sz="3200" dirty="0"/>
          </a:p>
        </p:txBody>
      </p:sp>
    </p:spTree>
    <p:extLst>
      <p:ext uri="{BB962C8B-B14F-4D97-AF65-F5344CB8AC3E}">
        <p14:creationId xmlns:p14="http://schemas.microsoft.com/office/powerpoint/2010/main" val="3521587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3200" dirty="0"/>
              <a:t/>
            </a:r>
            <a:br>
              <a:rPr lang="en-IE" sz="3200" dirty="0"/>
            </a:br>
            <a:r>
              <a:rPr lang="en-IE" sz="3200" dirty="0"/>
              <a:t>“When I wake up at night and think about arbitration, it never ceases to amaze me that sovereign states have agreed to investment arbitration at all. </a:t>
            </a:r>
            <a:r>
              <a:rPr lang="en-IE" sz="3200" dirty="0" smtClean="0"/>
              <a:t/>
            </a:r>
            <a:br>
              <a:rPr lang="en-IE" sz="3200" dirty="0" smtClean="0"/>
            </a:br>
            <a:r>
              <a:rPr lang="en-IE" sz="800" dirty="0" smtClean="0"/>
              <a:t/>
            </a:r>
            <a:br>
              <a:rPr lang="en-IE" sz="800" dirty="0" smtClean="0"/>
            </a:br>
            <a:r>
              <a:rPr lang="en-IE" sz="800" dirty="0"/>
              <a:t>1</a:t>
            </a:r>
            <a:r>
              <a:rPr lang="en-IE" sz="3200" dirty="0"/>
              <a:t/>
            </a:r>
            <a:br>
              <a:rPr lang="en-IE" sz="3200" dirty="0"/>
            </a:br>
            <a:r>
              <a:rPr lang="en-IE" sz="3200" dirty="0" smtClean="0"/>
              <a:t>… </a:t>
            </a:r>
            <a:r>
              <a:rPr lang="en-IE" sz="3200" dirty="0"/>
              <a:t>Three private individuals are entrusted with the power to review, without any restrictions or appeal procedure, all actions of the government, all decisions of the courts, and all laws and regulations emanating from parliament. </a:t>
            </a:r>
            <a:r>
              <a:rPr lang="en-IE" sz="800" dirty="0" smtClean="0"/>
              <a:t/>
            </a:r>
            <a:br>
              <a:rPr lang="en-IE" sz="800" dirty="0" smtClean="0"/>
            </a:br>
            <a:r>
              <a:rPr lang="en-IE" sz="3200" dirty="0"/>
              <a:t/>
            </a:r>
            <a:br>
              <a:rPr lang="en-IE" sz="3200" dirty="0"/>
            </a:br>
            <a:r>
              <a:rPr lang="en-IE" sz="3200" dirty="0"/>
              <a:t>“ … Politicians have never given such authority to a national court, and no state has given an international court nearly so much power,”</a:t>
            </a:r>
            <a:br>
              <a:rPr lang="en-IE" sz="3200" dirty="0"/>
            </a:br>
            <a:r>
              <a:rPr lang="en-IE" sz="3200" dirty="0"/>
              <a:t>	</a:t>
            </a:r>
            <a:r>
              <a:rPr lang="en-IE" sz="1600" dirty="0"/>
              <a:t> - Arbitrator J. </a:t>
            </a:r>
            <a:r>
              <a:rPr lang="en-IE" sz="1600" dirty="0" err="1"/>
              <a:t>Fernández-Armesto</a:t>
            </a:r>
            <a:r>
              <a:rPr lang="en-IE" sz="1600" dirty="0"/>
              <a:t>, quoted in S. Perry, ‘Stockholm: Arbitrator and Counsel: The Double-hat Syndrome’, 7(2), Global Arbitration Rev (15 March 2013).</a:t>
            </a:r>
            <a:r>
              <a:rPr lang="en-IE" sz="3200" dirty="0"/>
              <a:t/>
            </a:r>
            <a:br>
              <a:rPr lang="en-IE" sz="3200" dirty="0"/>
            </a:br>
            <a:endParaRPr lang="en-IE" sz="3200" dirty="0"/>
          </a:p>
        </p:txBody>
      </p:sp>
    </p:spTree>
    <p:extLst>
      <p:ext uri="{BB962C8B-B14F-4D97-AF65-F5344CB8AC3E}">
        <p14:creationId xmlns:p14="http://schemas.microsoft.com/office/powerpoint/2010/main" val="1978545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fontScale="90000"/>
          </a:bodyPr>
          <a:lstStyle/>
          <a:p>
            <a:pPr algn="l"/>
            <a:r>
              <a:rPr lang="en-IE" sz="3200" b="1" dirty="0"/>
              <a:t>The Enlightened Question</a:t>
            </a:r>
            <a:r>
              <a:rPr lang="en-IE" sz="3200" b="1" dirty="0" smtClean="0"/>
              <a:t>:</a:t>
            </a:r>
            <a:br>
              <a:rPr lang="en-IE" sz="3200" b="1" dirty="0" smtClean="0"/>
            </a:br>
            <a:r>
              <a:rPr lang="en-IE" sz="3200" dirty="0"/>
              <a:t/>
            </a:r>
            <a:br>
              <a:rPr lang="en-IE" sz="3200" dirty="0"/>
            </a:br>
            <a:r>
              <a:rPr lang="en-IE" sz="3200" dirty="0"/>
              <a:t>What specifically is it that the ‘investors’ and Commission employees conducting the TTIP negotiations find so unpalatable about the Irish, Northern Ireland and European justice system? </a:t>
            </a:r>
            <a:r>
              <a:rPr lang="en-IE" sz="3200" dirty="0" smtClean="0"/>
              <a:t/>
            </a:r>
            <a:br>
              <a:rPr lang="en-IE" sz="3200" dirty="0" smtClean="0"/>
            </a:br>
            <a:r>
              <a:rPr lang="en-IE" sz="3200" dirty="0"/>
              <a:t/>
            </a:r>
            <a:br>
              <a:rPr lang="en-IE" sz="3200" dirty="0"/>
            </a:br>
            <a:r>
              <a:rPr lang="en-IE" sz="3200" dirty="0"/>
              <a:t>Would they like us to reform our commercial court for example? If so, specifically in what way</a:t>
            </a:r>
            <a:r>
              <a:rPr lang="en-IE" sz="3200" dirty="0" smtClean="0"/>
              <a:t>?”</a:t>
            </a:r>
            <a:br>
              <a:rPr lang="en-IE" sz="3200" dirty="0" smtClean="0"/>
            </a:br>
            <a:r>
              <a:rPr lang="en-IE" sz="3200" dirty="0"/>
              <a:t/>
            </a:r>
            <a:br>
              <a:rPr lang="en-IE" sz="3200" dirty="0"/>
            </a:br>
            <a:r>
              <a:rPr lang="en-IE" sz="3200" dirty="0"/>
              <a:t>Where is the evidence of European and American judges riding roughshod over the interests of corporations and capitalists?</a:t>
            </a:r>
            <a:br>
              <a:rPr lang="en-IE" sz="3200" dirty="0"/>
            </a:br>
            <a:endParaRPr lang="en-IE" sz="3200" dirty="0"/>
          </a:p>
        </p:txBody>
      </p:sp>
    </p:spTree>
    <p:extLst>
      <p:ext uri="{BB962C8B-B14F-4D97-AF65-F5344CB8AC3E}">
        <p14:creationId xmlns:p14="http://schemas.microsoft.com/office/powerpoint/2010/main" val="206340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199"/>
          </a:xfrm>
        </p:spPr>
        <p:txBody>
          <a:bodyPr>
            <a:normAutofit/>
          </a:bodyPr>
          <a:lstStyle/>
          <a:p>
            <a:pPr algn="l"/>
            <a:r>
              <a:rPr lang="en-IE" sz="3200" dirty="0"/>
              <a:t>In the absence of a list of clearly identified problems with the Irish and European justice system, only one conclusion can be drawn</a:t>
            </a:r>
            <a:r>
              <a:rPr lang="en-IE" sz="3200" dirty="0" smtClean="0"/>
              <a:t>:</a:t>
            </a:r>
            <a:br>
              <a:rPr lang="en-IE" sz="3200" dirty="0" smtClean="0"/>
            </a:br>
            <a:r>
              <a:rPr lang="en-IE" sz="3200" dirty="0"/>
              <a:t/>
            </a:r>
            <a:br>
              <a:rPr lang="en-IE" sz="3200" dirty="0"/>
            </a:br>
            <a:r>
              <a:rPr lang="en-IE" sz="3200" dirty="0"/>
              <a:t>=&gt; ISDS is designed to allow companies to avoid the jurisprudence and constitutional rights which accompany the application of justice in democratic societies</a:t>
            </a:r>
            <a:br>
              <a:rPr lang="en-IE" sz="3200" dirty="0"/>
            </a:br>
            <a:endParaRPr lang="en-IE" sz="3200" dirty="0"/>
          </a:p>
        </p:txBody>
      </p:sp>
    </p:spTree>
    <p:extLst>
      <p:ext uri="{BB962C8B-B14F-4D97-AF65-F5344CB8AC3E}">
        <p14:creationId xmlns:p14="http://schemas.microsoft.com/office/powerpoint/2010/main" val="4037817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373</Words>
  <Application>Microsoft Office PowerPoint</Application>
  <PresentationFormat>On-screen Show (4:3)</PresentationFormat>
  <Paragraphs>54</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Irish Congress of Trade Unions (Northern Ireland) Transatlantic Trade &amp; Investment Partnership (TTIP) Seminar 26th January, 2015  Barry Finnegan (barry.finnegan@gcd.ie)  - Lecturer, Faculty of Journalism &amp; Media Communications, Griffith College  - Member, ATTAC (Ireland) - Association for the Taxation of financial Transitions for the Aid of Citizens: https://www.facebook.com/AttacIreland  - ATTAC rep to, TTIP Information Network: www.TTIP.ie  https://www.facebook.com/TTIPInformationNetwork </vt:lpstr>
      <vt:lpstr>1. ISDS: anti-democratic, unacceptable, unreformable, unnecessary 2. TTIP: the economic growth myth 3. TTIP: the jobs myth  4. Workers’ Rights: an unnecessarily restrictive barrier to trade 5. Safety Last: eliminate the precautionary principle 6. Climate Change: ‘no change please, we’re corporate’ 7. Buyer Beware: lack of food safety, unlabelled GMOs, cancerous cosmetics 7. And the Rest: financial regulation, impact on developing world, SOPA &amp; PIPA are back (no digital privacy, eliminate net neutrality, education and health services, all public services 8. Resistance Is Fertile, and Global  </vt:lpstr>
      <vt:lpstr>#1: Investor-State Dispute Settlement (ISDS):  undemocratic, unacceptable, unreformable, unnecessary  “ … allows companies to sue countries, but not vice versa, before a tribunal of for-profit arbitrators that is insulated from judicial review”   – Gus Van Harten, Associate Professor, Law School, York University, Ontario http://blog.oup.com/2014/01/van-harten-q-a-investor-state-arbitration/   - major transformation of both international and public law </vt:lpstr>
      <vt:lpstr>- states delegate core powers of courts to private arbitrators   - conflicts with cherished principles of separation of powers, of judicial accountability and independence  - corporations bypass national courts  - all are equal before the law, but some are more equal than others </vt:lpstr>
      <vt:lpstr>Example 2001:   Cosmetics billionaire Ralph Lauder (CME) V’s Czech Republic:  - ISDS ‘compensation’ $353m because of change to regulation of commercial TV licencing - equal to annual Czech health-care budget  - adjusted (2012) as if was USA for population and size of economy (GDP) = $131 billion ($131,000,000,000)</vt:lpstr>
      <vt:lpstr>Example 2013:   - Ruling by Ecuadorian court ordering Chevron to pay $19 billion to pay for their environmental destruction in Ecuador, overturned by IDSD  - Ecuadorian court was overruled under 1993 US-Ecuador treaty called ‘Encouragement And Reciprocal Protection Of Investments’ agreement</vt:lpstr>
      <vt:lpstr> “When I wake up at night and think about arbitration, it never ceases to amaze me that sovereign states have agreed to investment arbitration at all.   1 … Three private individuals are entrusted with the power to review, without any restrictions or appeal procedure, all actions of the government, all decisions of the courts, and all laws and regulations emanating from parliament.   “ … Politicians have never given such authority to a national court, and no state has given an international court nearly so much power,”   - Arbitrator J. Fernández-Armesto, quoted in S. Perry, ‘Stockholm: Arbitrator and Counsel: The Double-hat Syndrome’, 7(2), Global Arbitration Rev (15 March 2013). </vt:lpstr>
      <vt:lpstr>The Enlightened Question:  What specifically is it that the ‘investors’ and Commission employees conducting the TTIP negotiations find so unpalatable about the Irish, Northern Ireland and European justice system?   Would they like us to reform our commercial court for example? If so, specifically in what way?”  Where is the evidence of European and American judges riding roughshod over the interests of corporations and capitalists? </vt:lpstr>
      <vt:lpstr>In the absence of a list of clearly identified problems with the Irish and European justice system, only one conclusion can be drawn:  =&gt; ISDS is designed to allow companies to avoid the jurisprudence and constitutional rights which accompany the application of justice in democratic societies </vt:lpstr>
      <vt:lpstr>European Commission’s “Public Consultation” &amp; Ratification Process   - a marketing exercise, a perception management routine:    - “ … we need to reflect upon how to address the fact that EU countries already have 1,400 bilateral agreements of this kind, of which some date back to the 50s” - Trade Commissioner Malmström http://europa.eu/rapid/press-release_IP-15-3201_en.htm </vt:lpstr>
      <vt:lpstr>- EU-Canada investment deal (CETA) , done deal, has ISDS- ‘can’t reopen the text’ http://trade.ec.europa.eu/doclib/docs/2013/november/tradoc_151918.pdf   - EU-Singapore Free Trade Agreement (EUSFTA), done deal, has ISDS; now checking “exclusive competence” at European Court of Justice (ECJ) </vt:lpstr>
      <vt:lpstr>An “exclusive competence” deal means:  (a) no one has a right to change the text once the European Commission has signed off on it with the other party;   (b) 28 Member State Ministers for Trade at the EU Council of Ministers vote by Qualified Majority Vote (QMV), no one has a veto, no text changes;   (c) European Parliament simple majority vote, no text changes;   (d) no vote on text in Member State national parliaments, no text changes. </vt:lpstr>
      <vt:lpstr>Commission says ‘TTIP is a “Mixed Agreement” - if so, provide evidence, now - explain the Commission’s legal opinion request to the ECJ that they agree EUSFTA is ‘mixed’   European People’s Party (EPP), biggest group in European Parliament (Fine Gael) Pro-ISDS: “ … there are no clear indications on how to ensure the non-discrimination of EU investors in the US market. We have studied this issue with the commission and do not have any indication that this can be achieved without ISDS." </vt:lpstr>
      <vt:lpstr>#2 TTIP Economic Growth Myth   - Trade Commissioner deGucht (Jan. 2014) only read the executive summary (second 1.46)   - Commission’s own research (CEPR study) paltry improvements in economic growth (0.03 to 0.054% per annum for each of ten years)  = One twentieth (1/20th) of one percent economic growth per year   - report says 4/5 of trade displacement will take place through imports and exports within the same industry: job losses through that process are not counted  </vt:lpstr>
      <vt:lpstr> - ignores that one country’s export growth is another country’s export decline or reduction in domestic production    - €545 per family-of-four per annum TTIP windfall calculated by the assumed TTIP-induced profit created by removing costs of red tape (i.e. health and safety regulations), divided by total population, the multiplied by four:   - best-case scenario = €136 per person per year, or a cup of coffee: €2.62 per person per week! </vt:lpstr>
      <vt:lpstr>#3: TTIP Jobs Myth  =========================  How many economists does it take to change a lightbulb?  None.  If the lightbulb was broken, the market would have fixed it! </vt:lpstr>
      <vt:lpstr>Commission TTIP Study  http://trade.ec.europa.eu/doclib/press/index.cfm?id=968  Poor Calculation Method:  ‘Computable General Equilibrium’ (CEG) http://frankackerman.com/publications/trademodeling/Shrinking_Gains_Global_Trade_Liberalization.pdf   - regulations which protect workers, health, food quality and environment are “costs”   - removal of costs calculated as economic gain </vt:lpstr>
      <vt:lpstr>- much evidence regulations create safe, stable, predictable working and investment conditions and boost economic growth are completely ignored  - financial gains to society, the state, companies and the economy flowing from regulations, are excluded from CGE method </vt:lpstr>
      <vt:lpstr>- study predicts 0.6% EU jobs lost or displaced by 2027    - assumes a fixed labour-supply and perfect labour mobility, i.e. a 100% employment model  - e.g.: assumes steel jobs lost in France means French workers emigrate to new software engineer jobs in Romania, overnight, at no cost </vt:lpstr>
      <vt:lpstr>- do not factor in the impact of human and social disruption  - assumes competitive, growing, economic sectors absorb job losses in other sectors  (evidence contradicts)   - do not factor in environmental and human health costs   (e.g.: use of previously banned chemicals, fracking-induced water pollution, weakened workers’ rights, GMO crop pollution and cross-pollination, etc)</vt:lpstr>
      <vt:lpstr>‘The Transatlantic Trade &amp; Investment Partnership: Implications for the European Union &amp; Beyond’    -  Jeronim Capaldo, Global Development &amp; Environment Institute, Tufts University, predicts:  - net loses in terms of GDP  - EU will lose 600,000 jobs  - lose of working income per capita @ €4,800 Northern European: €4,200 UK workers.  http://ase.tufts.edu/gdae/Pubs/wp/14-03CapaldoTTIP.pdf </vt:lpstr>
      <vt:lpstr>#4: Workers’ Rights: are barrier to trade ================================= Workers’ rights unnecessarily restrictive trade barriers      Least meddlesome regulations  ISDS ‘court’ decides meaning of “justifiable regulations …  the public interest … least burdensome … fairness … equality …”  Minimum Wage: no US minimum wage Workers’ Holidays: no statutory holidays in USA  The Veolia Case in Egypt</vt:lpstr>
      <vt:lpstr>#5: Safety Last:  eliminate the precautionary principle =====================  Working Conditions - Health &amp; Safety  - “regulatory harmonisation”  - “regulatory recognition” </vt:lpstr>
      <vt:lpstr>We know capital moves to where pay, workers’ rights and workers’ conditions are lowest  As with NAFTA for US workers 1994,  so with European workers with TTIP 2015  (and CETA &amp; EUSFTA)  European factories will transfer production to USA </vt:lpstr>
      <vt:lpstr> Commission wants to eliminate  ‘precautionary principle’   e.g.: neonicotinoids   Reductions in bee populations across the world - a reduction which threatens 80% of the human food supply  EU used ‘precautionary principle’ to ban neonicotinoids </vt:lpstr>
      <vt:lpstr> - CropLife America:   “Abuse of the precautionary principle by the EU. … Categorisation of chemicals as endocrine disruptors currently taking place” is “highly problematic”, and it “runs counter to the science-based risk assessment approach used by the US Environmental Protection Agency”.    - effects workers’ health and safety conditions, food safety and labelling, use of chemicals in production processes, cosmetics </vt:lpstr>
      <vt:lpstr>#6: Climate Change: ‘no change please, we’re corporate’  - currently ISDS cases against Spain relate to solar panel regulations - EU wants unrestricted access to US oil and fracked gas  - US wants to overturn French constitutional court ruling that government has right to ban fracking - regulations and taxes to stop climate change will alter the investment environment and lead to ISDS compensation claims http://www.foeeurope.org/sites/default/files/publications/foee_ttip-isds-fracking-060314.pdf </vt:lpstr>
      <vt:lpstr>The 1st Vattenfall case  Vattenfall I: Dispute Case (2009–2011) Regarding Environmental Regulations Applying to the Coal-Fired Power Plant Hamburg-Moorburg  2009,  Vattenfall filed against Germany, sued for €1.4 billion, plus arbitration costs and interest </vt:lpstr>
      <vt:lpstr>- first (known) investor-state arbitration procedure against Germany - construction new coal-fired power plant in Hamburg-Moorburg, situated on the River Elbe - Hamburg Environmental Authority issued licence imposing water quality standards - Vattenfall said it made the whole investment project “unviable” -  argued the environmental permit violated the provisions set out in Part 3 of the Energy Charter Treaty regarding the promotion and protection of investments  http://www.iisd.org/pdf/2012/german_nuclear_phase_out.pdf </vt:lpstr>
      <vt:lpstr>#7. Buyer Beware: lack of food safety, cancerous cosmetics, unlabelled GMOs ============================== Food Safety  - “mutual recognition”  - labelling (e.g.: contains allergens)  - food production to move from Europe to USA  - geographic names (Parma ham, Waterford  bla, Red Leister, etc)  The Negative List if it is not on the list, it is not protected, and you cannot see the list) </vt:lpstr>
      <vt:lpstr>Genetically Modified Food   - labelling &amp; “substantial equivalence”  - Europe last place in world GMOs are not  endemic  - seeds will not grow without use of patented  herbicide and pesticide  - the seed from GMO crops belong to the  corporation  - food production on island of Ireland: high  quality, clean, green</vt:lpstr>
      <vt:lpstr>Cancerous Cosmetics   labelling for allergens  EU bans 1,328 chemicals and additionally regulates more than 250 ingredients   11 substances banned in USA http://www.beuc.eu/blog/325/ </vt:lpstr>
      <vt:lpstr>#7. And Everything Else:  ====================  - EU wants to block new US financial regulations  - prospects for the poorest countries: raising regulations, workers’ rights and financial control  </vt:lpstr>
      <vt:lpstr>- SOPA &amp; PIPA are back: circumvent Digital Privacy Laws  - eliminate net neutrality: ISPs to be allowed to charge for privilege of normal website speed,   - and slow everyone’s else’s website,   - not carry websites they do not like </vt:lpstr>
      <vt:lpstr>- education and health services:  all specific details not listed in the text for protection can be seen as up for open contract biding with only ‘cheapest’ criteria allowed  - all public services up for grabs </vt:lpstr>
      <vt:lpstr>Extremist viewpoint reflected in EU-US ‘High Level Working Group on Jobs and Growth (HLWG)’   A stated objectives is:   “elimination, reduction, or prevention of unnecessary ‘behind the border’ non-tariff barriers to trade in all categories”  http://www.ustr.gov/about-us/press-office/reports-and-publications/2013/final-report-us-eu-hlwg </vt:lpstr>
      <vt:lpstr>#8. Resistance Is Fertile, and Global  Trade Unions: - the key means of defeating the TTIP  - ICTU motion at congress Civil Society: E.g.: Self-organised European Citizens’ Initiative against TTIP and CETA       </vt:lpstr>
      <vt:lpstr>PowerPoint Presentation</vt:lpstr>
      <vt:lpstr>‘We are fed up!’:  50,000 march against TTIP &amp; GMOs in Berlin, January 17, 2015      </vt:lpstr>
      <vt:lpstr>The TTIP Inform             TTIP Information Network: ATTAC Ireland An Taisce  Centre for Global Education Comhlámh Trade Justice Group Debt &amp; Development Coalition Euro-Toques    Ireland People’s Movement Presentation Justice Network  Trade Union Left Forum Trócaire UNITE – The Union  Young Friends of the Earth www.TTIP.ie https://www.facebook.com/TTIPInformationNetwork </vt:lpstr>
      <vt:lpstr>3rd multi-sectoral European civil society strategy and campaigning meeting on TTIP 2nd-3rd February 2015 – Brussels  Hosted by Seattle to Brussels Network - www.s2bnetwork.org  Rosa Luxemburg Foundation Brussels Office – www.rosalux-europa.info  Stopp TTIP – www.stop-ttip.org  European Attac Network – www.attac.org  EDRi – www.edri.org  German NGO Forum on Environment &amp; Development - www.forumue.de  AK Europa - www.akeuropa.eu  </vt:lpstr>
      <vt:lpstr>With the support of:  Campaña No al Tratado Transatlántico de Comercio e Inversión (Spain) – www.noalttip.blogspot.com.es  Plataforma Não-ao-TTIP (Portugal) - www.nao-ao-ttip.pt  Coalition against secret (trade) deals (Slovenia) Danish TTIP-network Stop Tafta Luxembourg – www.stoptafta.lu  Stop TTIP Italia Campaign - www.stop-ttip-italia.net  TTIP stoppen"  (Austria) - www.ttipstoppen.wordpress.com  TTIP-unfairhandelbar (Germany) - www.ttip-unfairhandelbar.de  Collectif national Stop TAFTA - Non au grand marché transatlantique (France)  www.collectifstoptafta.org  No TTIP network Netherlands TTIP Information Network (Ireland) - www.TTIP.ie </vt:lpstr>
      <vt:lpstr>Global Day of Action, 18th April, Against Free Trade &amp; Investment Regimes:  TTIP - Europe &amp; America CETA - Europe &amp; Canada EUSFTA - Europe &amp; Singapore TPP - America &amp; Pacific Countries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Congress of Trade Unions (Northern Ireland) Transatlantic Trade &amp; Investment Partnership (TTIP) Seminar 26th January, 2015  Barry Finnegan (barry.finnegan@gcd.ie) - Lecturer, Faculty of Journalism &amp; Media Communications, Griffith College. - Member, ATTAC (Ireland) - Association for the Taxation of financial Transitions for the Aid of Citizens: https://www.facebook.com/AttacIreland - ATTAC rep to, TTIP Information Network: www.TTIP.ie &amp; https://www.facebook.com/TTIPInformationNetwork</dc:title>
  <dc:creator>Barry</dc:creator>
  <cp:lastModifiedBy>Tony Gallagher</cp:lastModifiedBy>
  <cp:revision>12</cp:revision>
  <dcterms:created xsi:type="dcterms:W3CDTF">2006-08-16T00:00:00Z</dcterms:created>
  <dcterms:modified xsi:type="dcterms:W3CDTF">2015-01-26T11:21:01Z</dcterms:modified>
</cp:coreProperties>
</file>